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2" r:id="rId4"/>
    <p:sldId id="261" r:id="rId5"/>
    <p:sldId id="270" r:id="rId6"/>
    <p:sldId id="258" r:id="rId7"/>
    <p:sldId id="271" r:id="rId8"/>
    <p:sldId id="268" r:id="rId9"/>
    <p:sldId id="272" r:id="rId10"/>
    <p:sldId id="269" r:id="rId11"/>
    <p:sldId id="273" r:id="rId12"/>
    <p:sldId id="264" r:id="rId13"/>
    <p:sldId id="275" r:id="rId14"/>
    <p:sldId id="280" r:id="rId15"/>
    <p:sldId id="277" r:id="rId16"/>
    <p:sldId id="278" r:id="rId17"/>
    <p:sldId id="294" r:id="rId18"/>
    <p:sldId id="295" r:id="rId19"/>
    <p:sldId id="296" r:id="rId20"/>
    <p:sldId id="298" r:id="rId21"/>
    <p:sldId id="297" r:id="rId22"/>
    <p:sldId id="276" r:id="rId23"/>
    <p:sldId id="281" r:id="rId24"/>
    <p:sldId id="285" r:id="rId25"/>
    <p:sldId id="284" r:id="rId26"/>
    <p:sldId id="286" r:id="rId27"/>
    <p:sldId id="287" r:id="rId28"/>
    <p:sldId id="288" r:id="rId29"/>
    <p:sldId id="279"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66FF66"/>
    <a:srgbClr val="FF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C4D15-81AA-4C4B-8774-2D97157B1228}"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968CC-ACD4-4657-9788-15D828D2B154}" type="slidenum">
              <a:rPr lang="en-US" smtClean="0"/>
              <a:t>‹#›</a:t>
            </a:fld>
            <a:endParaRPr lang="en-US"/>
          </a:p>
        </p:txBody>
      </p:sp>
    </p:spTree>
    <p:extLst>
      <p:ext uri="{BB962C8B-B14F-4D97-AF65-F5344CB8AC3E}">
        <p14:creationId xmlns:p14="http://schemas.microsoft.com/office/powerpoint/2010/main" val="1062644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E968CC-ACD4-4657-9788-15D828D2B154}" type="slidenum">
              <a:rPr lang="en-US" smtClean="0"/>
              <a:t>20</a:t>
            </a:fld>
            <a:endParaRPr lang="en-US"/>
          </a:p>
        </p:txBody>
      </p:sp>
    </p:spTree>
    <p:extLst>
      <p:ext uri="{BB962C8B-B14F-4D97-AF65-F5344CB8AC3E}">
        <p14:creationId xmlns:p14="http://schemas.microsoft.com/office/powerpoint/2010/main" val="113552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D729-C6E6-40B2-B783-6008E141F33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E195D-9A18-488F-905B-05EB4250C2A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406827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101586"/>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CAEBAE-F560-41C0-983D-C8D53CA1B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47"/>
            <a:ext cx="12192000" cy="6870647"/>
          </a:xfrm>
          <a:prstGeom prst="rect">
            <a:avLst/>
          </a:prstGeom>
        </p:spPr>
      </p:pic>
      <p:sp>
        <p:nvSpPr>
          <p:cNvPr id="2" name="Title 1">
            <a:extLst>
              <a:ext uri="{FF2B5EF4-FFF2-40B4-BE49-F238E27FC236}">
                <a16:creationId xmlns:a16="http://schemas.microsoft.com/office/drawing/2014/main" id="{C3DD1AEB-FAC3-4838-89AC-D36904A92C27}"/>
              </a:ext>
            </a:extLst>
          </p:cNvPr>
          <p:cNvSpPr>
            <a:spLocks noGrp="1"/>
          </p:cNvSpPr>
          <p:nvPr>
            <p:ph type="ctrTitle"/>
          </p:nvPr>
        </p:nvSpPr>
        <p:spPr>
          <a:xfrm>
            <a:off x="698376" y="616336"/>
            <a:ext cx="9144000" cy="981645"/>
          </a:xfrm>
        </p:spPr>
        <p:txBody>
          <a:bodyPr/>
          <a:lstStyle/>
          <a:p>
            <a:pPr algn="l"/>
            <a:r>
              <a:rPr lang="en-US"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a:t>
            </a:r>
          </a:p>
        </p:txBody>
      </p:sp>
      <p:sp>
        <p:nvSpPr>
          <p:cNvPr id="3" name="Subtitle 2">
            <a:extLst>
              <a:ext uri="{FF2B5EF4-FFF2-40B4-BE49-F238E27FC236}">
                <a16:creationId xmlns:a16="http://schemas.microsoft.com/office/drawing/2014/main" id="{8E0780D0-5576-414D-AEE5-F8ED2FDAA152}"/>
              </a:ext>
            </a:extLst>
          </p:cNvPr>
          <p:cNvSpPr>
            <a:spLocks noGrp="1"/>
          </p:cNvSpPr>
          <p:nvPr>
            <p:ph type="subTitle" idx="1"/>
          </p:nvPr>
        </p:nvSpPr>
        <p:spPr>
          <a:xfrm>
            <a:off x="698376" y="1597981"/>
            <a:ext cx="9144000" cy="435005"/>
          </a:xfrm>
        </p:spPr>
        <p:txBody>
          <a:bodyPr/>
          <a:lstStyle/>
          <a:p>
            <a:pPr algn="l"/>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An immutable logbook to protect your fleet</a:t>
            </a:r>
          </a:p>
        </p:txBody>
      </p:sp>
      <p:sp>
        <p:nvSpPr>
          <p:cNvPr id="8" name="Subtitle 2">
            <a:extLst>
              <a:ext uri="{FF2B5EF4-FFF2-40B4-BE49-F238E27FC236}">
                <a16:creationId xmlns:a16="http://schemas.microsoft.com/office/drawing/2014/main" id="{6CE4579B-7660-4C06-AAF7-3FF69951D5E7}"/>
              </a:ext>
            </a:extLst>
          </p:cNvPr>
          <p:cNvSpPr txBox="1">
            <a:spLocks/>
          </p:cNvSpPr>
          <p:nvPr/>
        </p:nvSpPr>
        <p:spPr>
          <a:xfrm>
            <a:off x="705774" y="6326009"/>
            <a:ext cx="10780451" cy="5319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SEDA aydinoglu, Jo BORRAS, TAPAS ROY, AYUSH SHAH</a:t>
            </a:r>
          </a:p>
        </p:txBody>
      </p:sp>
    </p:spTree>
    <p:extLst>
      <p:ext uri="{BB962C8B-B14F-4D97-AF65-F5344CB8AC3E}">
        <p14:creationId xmlns:p14="http://schemas.microsoft.com/office/powerpoint/2010/main" val="3785886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996F8C-1ACB-4269-B5C2-11C39D956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7076"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MEET JULIE</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5616699" cy="4656998"/>
          </a:xfrm>
        </p:spPr>
        <p:txBody>
          <a:bodyPr/>
          <a:lstStyle/>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Julie’s clients don’t stop suffering at 5pm, so she doesn’t feel like she should stop working at 5pm. She burns the midnight oil to make sure that justice is served, and she’ll do everything she can to bring the truth to light.</a:t>
            </a:r>
          </a:p>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Other lawyers say, “you don’t want to go up against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julie</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in court,” for a reason.</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Tree>
    <p:extLst>
      <p:ext uri="{BB962C8B-B14F-4D97-AF65-F5344CB8AC3E}">
        <p14:creationId xmlns:p14="http://schemas.microsoft.com/office/powerpoint/2010/main" val="2414855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63E223-24F7-4096-9B1F-203886B62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FOR JULIE</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5"/>
            <a:ext cx="4826124" cy="1823079"/>
          </a:xfrm>
        </p:spPr>
        <p:txBody>
          <a:bodyPr/>
          <a:lstStyle/>
          <a:p>
            <a:pPr algn="just"/>
            <a:r>
              <a:rPr lang="en-US" dirty="0">
                <a:solidFill>
                  <a:schemeClr val="accent2">
                    <a:lumMod val="50000"/>
                  </a:schemeClr>
                </a:solidFill>
                <a:latin typeface="Bebas Neue" panose="020B0606020202050201" pitchFamily="34" charset="0"/>
              </a:rPr>
              <a:t>GOALS</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julie</a:t>
            </a:r>
            <a:r>
              <a:rPr lang="en-US" sz="1200" dirty="0">
                <a:solidFill>
                  <a:schemeClr val="tx1">
                    <a:lumMod val="50000"/>
                    <a:lumOff val="50000"/>
                  </a:schemeClr>
                </a:solidFill>
                <a:latin typeface="Bebas Neue" panose="020B0606020202050201" pitchFamily="34" charset="0"/>
              </a:rPr>
              <a:t> wants justice for her clients – regardless of who she’s representing in court on any given day.</a:t>
            </a:r>
          </a:p>
        </p:txBody>
      </p:sp>
      <p:sp>
        <p:nvSpPr>
          <p:cNvPr id="10" name="Subtitle 2">
            <a:extLst>
              <a:ext uri="{FF2B5EF4-FFF2-40B4-BE49-F238E27FC236}">
                <a16:creationId xmlns:a16="http://schemas.microsoft.com/office/drawing/2014/main" id="{0202DD25-BDD0-41BD-A7A2-FAF74D05A413}"/>
              </a:ext>
            </a:extLst>
          </p:cNvPr>
          <p:cNvSpPr txBox="1">
            <a:spLocks/>
          </p:cNvSpPr>
          <p:nvPr/>
        </p:nvSpPr>
        <p:spPr>
          <a:xfrm>
            <a:off x="698376"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err="1">
                <a:solidFill>
                  <a:schemeClr val="accent2">
                    <a:lumMod val="50000"/>
                  </a:schemeClr>
                </a:solidFill>
                <a:latin typeface="Bebas Neue" panose="020B0606020202050201" pitchFamily="34" charset="0"/>
              </a:rPr>
              <a:t>julie</a:t>
            </a:r>
            <a:r>
              <a:rPr lang="en-US" dirty="0">
                <a:solidFill>
                  <a:schemeClr val="accent2">
                    <a:lumMod val="50000"/>
                  </a:schemeClr>
                </a:solidFill>
                <a:latin typeface="Bebas Neue" panose="020B0606020202050201" pitchFamily="34" charset="0"/>
              </a:rPr>
              <a:t> worries about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julie</a:t>
            </a:r>
            <a:r>
              <a:rPr lang="en-US" sz="1200" dirty="0">
                <a:solidFill>
                  <a:schemeClr val="tx1">
                    <a:lumMod val="50000"/>
                    <a:lumOff val="50000"/>
                  </a:schemeClr>
                </a:solidFill>
                <a:latin typeface="Bebas Neue" panose="020B0606020202050201" pitchFamily="34" charset="0"/>
              </a:rPr>
              <a:t> worries about surprises when she’s defending fleet owners, and that means having access to complete records. If something’s missing or out of place, she needs to know immediately.</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When she’s representing individuals who are going against fleet owners, Julie worries about logbooks changing after the fact to favor the defendant.</a:t>
            </a:r>
          </a:p>
        </p:txBody>
      </p:sp>
      <p:sp>
        <p:nvSpPr>
          <p:cNvPr id="11" name="Subtitle 2">
            <a:extLst>
              <a:ext uri="{FF2B5EF4-FFF2-40B4-BE49-F238E27FC236}">
                <a16:creationId xmlns:a16="http://schemas.microsoft.com/office/drawing/2014/main" id="{02D55EF6-BE99-45AC-BAE2-C86CBF63ABD9}"/>
              </a:ext>
            </a:extLst>
          </p:cNvPr>
          <p:cNvSpPr txBox="1">
            <a:spLocks/>
          </p:cNvSpPr>
          <p:nvPr/>
        </p:nvSpPr>
        <p:spPr>
          <a:xfrm>
            <a:off x="6096000" y="1805946"/>
            <a:ext cx="4826124" cy="18230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GOALS MET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When Julie is representing the owner of a fleet against a </a:t>
            </a:r>
            <a:r>
              <a:rPr lang="en-US" sz="1200" dirty="0" err="1">
                <a:solidFill>
                  <a:schemeClr val="tx1">
                    <a:lumMod val="50000"/>
                    <a:lumOff val="50000"/>
                  </a:schemeClr>
                </a:solidFill>
                <a:latin typeface="Bebas Neue" panose="020B0606020202050201" pitchFamily="34" charset="0"/>
              </a:rPr>
              <a:t>mult</a:t>
            </a:r>
            <a:r>
              <a:rPr lang="en-US" sz="1200" dirty="0">
                <a:solidFill>
                  <a:schemeClr val="tx1">
                    <a:lumMod val="50000"/>
                    <a:lumOff val="50000"/>
                  </a:schemeClr>
                </a:solidFill>
                <a:latin typeface="Bebas Neue" panose="020B0606020202050201" pitchFamily="34" charset="0"/>
              </a:rPr>
              <a:t>-million dollar accident claim, she’ll appreciate having a complete, authenticated service record. </a:t>
            </a:r>
          </a:p>
        </p:txBody>
      </p:sp>
      <p:sp>
        <p:nvSpPr>
          <p:cNvPr id="12" name="Subtitle 2">
            <a:extLst>
              <a:ext uri="{FF2B5EF4-FFF2-40B4-BE49-F238E27FC236}">
                <a16:creationId xmlns:a16="http://schemas.microsoft.com/office/drawing/2014/main" id="{D73FCFD4-F15E-4E6F-B927-E80A5B7E5673}"/>
              </a:ext>
            </a:extLst>
          </p:cNvPr>
          <p:cNvSpPr txBox="1">
            <a:spLocks/>
          </p:cNvSpPr>
          <p:nvPr/>
        </p:nvSpPr>
        <p:spPr>
          <a:xfrm>
            <a:off x="6096000"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err="1">
                <a:solidFill>
                  <a:schemeClr val="accent6">
                    <a:lumMod val="75000"/>
                  </a:schemeClr>
                </a:solidFill>
                <a:latin typeface="Bebas Neue" panose="020B0606020202050201" pitchFamily="34" charset="0"/>
              </a:rPr>
              <a:t>julie</a:t>
            </a:r>
            <a:r>
              <a:rPr lang="en-US" dirty="0">
                <a:solidFill>
                  <a:schemeClr val="accent6">
                    <a:lumMod val="75000"/>
                  </a:schemeClr>
                </a:solidFill>
                <a:latin typeface="Bebas Neue" panose="020B0606020202050201" pitchFamily="34" charset="0"/>
              </a:rPr>
              <a:t> feels good about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offers defense attorneys a complete database of searchable log entries and service records. If there are missing dates or files or a service item drops off the notes, she’ll be able to see that immediately and modify her defense.</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there are no hand-written cards to white-out, change, or conveniently “lose” behind a desk before a deposition.</a:t>
            </a:r>
          </a:p>
        </p:txBody>
      </p:sp>
    </p:spTree>
    <p:extLst>
      <p:ext uri="{BB962C8B-B14F-4D97-AF65-F5344CB8AC3E}">
        <p14:creationId xmlns:p14="http://schemas.microsoft.com/office/powerpoint/2010/main" val="210171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66AA8FE-2B9F-42B6-B973-E3983DDAB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9"/>
            <a:ext cx="12192000" cy="6855858"/>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HOW IT WORKS</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4015667" cy="4177604"/>
          </a:xfrm>
        </p:spPr>
        <p:txBody>
          <a:bodyPr/>
          <a:lstStyle/>
          <a:p>
            <a:pPr algn="just"/>
            <a:r>
              <a:rPr lang="en-US" sz="2000" dirty="0" err="1">
                <a:solidFill>
                  <a:schemeClr val="tx1">
                    <a:lumMod val="50000"/>
                    <a:lumOff val="50000"/>
                  </a:schemeClr>
                </a:solidFill>
                <a:latin typeface="Bebas Neue" panose="020B0606020202050201" pitchFamily="34" charset="0"/>
              </a:rPr>
              <a:t>FLEETcoin</a:t>
            </a:r>
            <a:r>
              <a:rPr lang="en-US" sz="2000" dirty="0">
                <a:solidFill>
                  <a:schemeClr val="tx1">
                    <a:lumMod val="50000"/>
                    <a:lumOff val="50000"/>
                  </a:schemeClr>
                </a:solidFill>
                <a:latin typeface="Bebas Neue" panose="020B0606020202050201" pitchFamily="34" charset="0"/>
              </a:rPr>
              <a:t> is an account based ledger  that is specifically tailored to needs of managed fleets. each account is tethered to the vehicle’s identification number, or vin. the first record entered in the ledger is the account’s activation. from there, a log entry is completed every time an operator begins or ends a trip.</a:t>
            </a:r>
          </a:p>
          <a:p>
            <a:pPr algn="just"/>
            <a:r>
              <a:rPr lang="en-US" sz="2000" dirty="0">
                <a:solidFill>
                  <a:schemeClr val="tx1">
                    <a:lumMod val="50000"/>
                    <a:lumOff val="50000"/>
                  </a:schemeClr>
                </a:solidFill>
                <a:latin typeface="Bebas Neue" panose="020B0606020202050201" pitchFamily="34" charset="0"/>
              </a:rPr>
              <a:t>Owners who keep more complete records benefit from reduced liability exposure and additional </a:t>
            </a:r>
            <a:r>
              <a:rPr lang="en-US" sz="2000" dirty="0" err="1">
                <a:solidFill>
                  <a:schemeClr val="tx1">
                    <a:lumMod val="50000"/>
                    <a:lumOff val="50000"/>
                  </a:schemeClr>
                </a:solidFill>
                <a:latin typeface="Bebas Neue" panose="020B0606020202050201" pitchFamily="34" charset="0"/>
              </a:rPr>
              <a:t>trux</a:t>
            </a:r>
            <a:r>
              <a:rPr lang="en-US" sz="2000" dirty="0">
                <a:solidFill>
                  <a:schemeClr val="tx1">
                    <a:lumMod val="50000"/>
                    <a:lumOff val="50000"/>
                  </a:schemeClr>
                </a:solidFill>
                <a:latin typeface="Bebas Neue" panose="020B0606020202050201" pitchFamily="34" charset="0"/>
              </a:rPr>
              <a:t> – the governance token that powers </a:t>
            </a:r>
            <a:r>
              <a:rPr lang="en-US" sz="2000" dirty="0" err="1">
                <a:solidFill>
                  <a:schemeClr val="tx1">
                    <a:lumMod val="50000"/>
                    <a:lumOff val="50000"/>
                  </a:schemeClr>
                </a:solidFill>
                <a:latin typeface="Bebas Neue" panose="020B0606020202050201" pitchFamily="34" charset="0"/>
              </a:rPr>
              <a:t>fleetcoin</a:t>
            </a:r>
            <a:r>
              <a:rPr lang="en-US" sz="2000" dirty="0">
                <a:solidFill>
                  <a:schemeClr val="tx1">
                    <a:lumMod val="50000"/>
                    <a:lumOff val="50000"/>
                  </a:schemeClr>
                </a:solidFill>
                <a:latin typeface="Bebas Neue" panose="020B0606020202050201" pitchFamily="34" charset="0"/>
              </a:rPr>
              <a:t> – which can be exchanged for cash or collectible </a:t>
            </a:r>
            <a:r>
              <a:rPr lang="en-US" sz="2000" dirty="0" err="1">
                <a:solidFill>
                  <a:schemeClr val="tx1">
                    <a:lumMod val="50000"/>
                    <a:lumOff val="50000"/>
                  </a:schemeClr>
                </a:solidFill>
                <a:latin typeface="Bebas Neue" panose="020B0606020202050201" pitchFamily="34" charset="0"/>
              </a:rPr>
              <a:t>nfts</a:t>
            </a:r>
            <a:r>
              <a:rPr lang="en-US" sz="2000" dirty="0">
                <a:solidFill>
                  <a:schemeClr val="tx1">
                    <a:lumMod val="50000"/>
                    <a:lumOff val="50000"/>
                  </a:schemeClr>
                </a:solidFill>
                <a:latin typeface="Bebas Neue" panose="020B0606020202050201" pitchFamily="34" charset="0"/>
              </a:rPr>
              <a:t>.</a:t>
            </a:r>
          </a:p>
          <a:p>
            <a:pPr algn="just"/>
            <a:endParaRPr lang="en-US" dirty="0">
              <a:solidFill>
                <a:schemeClr val="tx1">
                  <a:lumMod val="50000"/>
                  <a:lumOff val="50000"/>
                </a:schemeClr>
              </a:solidFill>
              <a:latin typeface="Bebas Neue" panose="020B0606020202050201" pitchFamily="34" charset="0"/>
            </a:endParaRPr>
          </a:p>
        </p:txBody>
      </p:sp>
    </p:spTree>
    <p:extLst>
      <p:ext uri="{BB962C8B-B14F-4D97-AF65-F5344CB8AC3E}">
        <p14:creationId xmlns:p14="http://schemas.microsoft.com/office/powerpoint/2010/main" val="2159957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7FF42-46D4-425C-B2EC-7DD58AE7D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CHAIN OF CUSTODY</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5616699" cy="4656998"/>
          </a:xfrm>
        </p:spPr>
        <p:txBody>
          <a:bodyPr/>
          <a:lstStyle/>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 OFFERS FLEET MANAGERS ALL THE BENEFITS OF AN IMMUTABLE, VERIFIED LEDGER – BUT THE REAL POWER OF FLEETCOIN IS THE CHAIN OF CUSTODY FUNCTION WHICH IS BUILT INTO THE NATURE OF THE BLOCKCHAIN.</a:t>
            </a:r>
          </a:p>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EVERY TIME AN OPERATOR OR TECHNICIAN LOGS AN EVENT, THEY ENTER INTO A “SMART CONTRACT” TO ACCEPT LIABILITY FOR THE VEHICLE AS IT IS AT THE TIME OF THE ENTRY – AND THEY MUST ACCEPT LIABILITY BEFORE THEY SET OFF WITH THE VEHICLE.</a:t>
            </a:r>
          </a:p>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WITH FLEETCOIN, THE QUESTION OF WHO IS LIABLE IS ANSWERED AT EVERY STEP.</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Tree>
    <p:extLst>
      <p:ext uri="{BB962C8B-B14F-4D97-AF65-F5344CB8AC3E}">
        <p14:creationId xmlns:p14="http://schemas.microsoft.com/office/powerpoint/2010/main" val="212390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5A562-092A-4499-B126-B4EFCBA0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11" y="616337"/>
            <a:ext cx="888159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THE LOGIC (1:3)</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ONCE A VEHICLE IS ENTERED INTO AN OWNER’S FLEET (DICTIONARY), AN NFT IS MINTED CONTAINING THE VEHICLE’S VIN AND MILES AT THE TIME OF ACTIVATION.</a:t>
            </a:r>
          </a:p>
          <a:p>
            <a:pPr algn="just"/>
            <a:r>
              <a:rPr lang="en-US" sz="1800" dirty="0">
                <a:solidFill>
                  <a:schemeClr val="tx1">
                    <a:lumMod val="50000"/>
                    <a:lumOff val="50000"/>
                  </a:schemeClr>
                </a:solidFill>
                <a:latin typeface="Bebas Neue" panose="020B0606020202050201" pitchFamily="34" charset="0"/>
              </a:rPr>
              <a:t>ONCE THE VEHICLE IS IN SERVICE, THE OPERATOR MUST COMPLETE A LIABILITY CONTRACT IN ORDER TO ENTER AN EVENT AND TAKE THE VEHICLE.</a:t>
            </a:r>
          </a:p>
          <a:p>
            <a:pPr algn="just"/>
            <a:r>
              <a:rPr lang="en-US" sz="1800" dirty="0">
                <a:solidFill>
                  <a:schemeClr val="tx1">
                    <a:lumMod val="50000"/>
                    <a:lumOff val="50000"/>
                  </a:schemeClr>
                </a:solidFill>
                <a:latin typeface="Bebas Neue" panose="020B0606020202050201" pitchFamily="34" charset="0"/>
              </a:rPr>
              <a:t>ANOTHER EVENT IS ENTERED WHEN THE VEHICLE IS RETURNED OR ARRIVES AT ITS NEXT STOP OR FINAL DESTINATION.</a:t>
            </a:r>
          </a:p>
        </p:txBody>
      </p:sp>
    </p:spTree>
    <p:extLst>
      <p:ext uri="{BB962C8B-B14F-4D97-AF65-F5344CB8AC3E}">
        <p14:creationId xmlns:p14="http://schemas.microsoft.com/office/powerpoint/2010/main" val="351694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5A562-092A-4499-B126-B4EFCBA0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11" y="616337"/>
            <a:ext cx="888159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THE LOGIC (2:3)</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IF NO EVENT IS RECORDED (MILES IN, MILES OUT, NO NOTES), THE VEHICLE IS ENTERED BACK INTO SERVICE.</a:t>
            </a:r>
          </a:p>
          <a:p>
            <a:pPr algn="just"/>
            <a:r>
              <a:rPr lang="en-US" sz="1800" dirty="0">
                <a:solidFill>
                  <a:schemeClr val="tx1">
                    <a:lumMod val="50000"/>
                    <a:lumOff val="50000"/>
                  </a:schemeClr>
                </a:solidFill>
                <a:latin typeface="Bebas Neue" panose="020B0606020202050201" pitchFamily="34" charset="0"/>
              </a:rPr>
              <a:t>IF AN OPERATOR DECLINES THE LIABILITY CONTRACT AT ANY POINT, FLEETCOIN WILL ALERT THE OWNER AND TRIGGER A SERVICE OR SAFETY  INSPECTION.</a:t>
            </a:r>
          </a:p>
          <a:p>
            <a:pPr algn="just"/>
            <a:r>
              <a:rPr lang="en-US" sz="1800" dirty="0">
                <a:solidFill>
                  <a:schemeClr val="tx1">
                    <a:lumMod val="50000"/>
                    <a:lumOff val="50000"/>
                  </a:schemeClr>
                </a:solidFill>
                <a:latin typeface="Bebas Neue" panose="020B0606020202050201" pitchFamily="34" charset="0"/>
              </a:rPr>
              <a:t>THE RESULTS OF THAT INSPECTION AND ANY ASSOCIATED NOTES ARE ENTERED INTO THE RECORD.</a:t>
            </a:r>
          </a:p>
        </p:txBody>
      </p:sp>
    </p:spTree>
    <p:extLst>
      <p:ext uri="{BB962C8B-B14F-4D97-AF65-F5344CB8AC3E}">
        <p14:creationId xmlns:p14="http://schemas.microsoft.com/office/powerpoint/2010/main" val="294348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5A562-092A-4499-B126-B4EFCBA0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11" y="616337"/>
            <a:ext cx="888159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THE LOGIC (3:3)</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IN THE EVENT OF AN INCIDENT, ANY PARTY INTERESTED IN VIEWING THE COMPLETE, VALIDATED RECORD OF THE VEHICLE WILL BE ABLE TO ACCESS IT WITH THE OWNER ADDRESS.</a:t>
            </a:r>
          </a:p>
          <a:p>
            <a:pPr algn="just"/>
            <a:r>
              <a:rPr lang="en-US" sz="1800" dirty="0">
                <a:solidFill>
                  <a:schemeClr val="tx1">
                    <a:lumMod val="50000"/>
                    <a:lumOff val="50000"/>
                  </a:schemeClr>
                </a:solidFill>
                <a:latin typeface="Bebas Neue" panose="020B0606020202050201" pitchFamily="34" charset="0"/>
              </a:rPr>
              <a:t>OWNERS HAVE A COMPLETE CHAIN OF CUSTODY RECORD OF THAT “LIABILITY” BATON.</a:t>
            </a:r>
          </a:p>
          <a:p>
            <a:pPr algn="just"/>
            <a:r>
              <a:rPr lang="en-US" sz="1800" dirty="0">
                <a:solidFill>
                  <a:schemeClr val="tx1">
                    <a:lumMod val="50000"/>
                    <a:lumOff val="50000"/>
                  </a:schemeClr>
                </a:solidFill>
                <a:latin typeface="Bebas Neue" panose="020B0606020202050201" pitchFamily="34" charset="0"/>
              </a:rPr>
              <a:t>OWNERS AND OPERATORS ARE INCENTIVIZED TO RECORD ENTRIES WITH TRUX – THE GOVERNANCE TOKEN THAT POWERS FLEETCOIN – WHICH THEY CAN EXCHANGE FOR OTHER CRYPTO, CASH, OR TRADE FOR COLLECTIBLE NFTS.</a:t>
            </a:r>
          </a:p>
        </p:txBody>
      </p:sp>
    </p:spTree>
    <p:extLst>
      <p:ext uri="{BB962C8B-B14F-4D97-AF65-F5344CB8AC3E}">
        <p14:creationId xmlns:p14="http://schemas.microsoft.com/office/powerpoint/2010/main" val="2644555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A89FFA-6DB4-4BA4-BAE4-457170A7842E}"/>
              </a:ext>
            </a:extLst>
          </p:cNvPr>
          <p:cNvSpPr/>
          <p:nvPr/>
        </p:nvSpPr>
        <p:spPr>
          <a:xfrm>
            <a:off x="0" y="0"/>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MINIMUM VIABLE PRODUCT (MVP)</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096000" y="1958346"/>
            <a:ext cx="5397624" cy="4656998"/>
          </a:xfrm>
        </p:spPr>
        <p:txBody>
          <a:bodyPr/>
          <a:lstStyle/>
          <a:p>
            <a:pPr algn="l"/>
            <a:r>
              <a:rPr lang="en-US" b="1"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MVP COMPONENTS:</a:t>
            </a:r>
          </a:p>
          <a:p>
            <a:pPr marL="342900" indent="-342900" algn="l">
              <a:buFont typeface="Arial" panose="020B0604020202020204" pitchFamily="34" charset="0"/>
              <a:buChar char="•"/>
            </a:pPr>
            <a:r>
              <a:rPr lang="en-US" sz="20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SOLIDITY SMART CONTRACT – backend logic </a:t>
            </a:r>
          </a:p>
          <a:p>
            <a:pPr marL="800100" lvl="1" indent="-342900" algn="l">
              <a:buFont typeface="Arial" panose="020B0604020202020204" pitchFamily="34" charset="0"/>
              <a:buChar char="•"/>
            </a:pPr>
            <a:r>
              <a:rPr lang="en-US" sz="16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.SOL AND .JSON </a:t>
            </a:r>
          </a:p>
          <a:p>
            <a:pPr marL="342900" indent="-342900" algn="l">
              <a:buFont typeface="Arial" panose="020B0604020202020204" pitchFamily="34" charset="0"/>
              <a:buChar char="•"/>
            </a:pPr>
            <a:r>
              <a:rPr lang="en-US" sz="20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IPFS – backend storage</a:t>
            </a:r>
          </a:p>
          <a:p>
            <a:pPr marL="342900" indent="-342900" algn="l">
              <a:buFont typeface="Arial" panose="020B0604020202020204" pitchFamily="34" charset="0"/>
              <a:buChar char="•"/>
            </a:pPr>
            <a:r>
              <a:rPr lang="en-US" sz="20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PYTHON NOTEBOOK – user touchpoints</a:t>
            </a:r>
          </a:p>
          <a:p>
            <a:pPr marL="342900" indent="-342900" algn="l">
              <a:buFont typeface="Arial" panose="020B0604020202020204" pitchFamily="34" charset="0"/>
              <a:buChar char="•"/>
            </a:pPr>
            <a:r>
              <a:rPr lang="en-US" sz="20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.ENV FILE WITH:</a:t>
            </a:r>
          </a:p>
          <a:p>
            <a:pPr marL="800100" lvl="1" indent="-342900" algn="l">
              <a:buFont typeface="Arial" panose="020B0604020202020204" pitchFamily="34" charset="0"/>
              <a:buChar char="•"/>
            </a:pPr>
            <a:r>
              <a:rPr lang="en-US" sz="16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PINATA_API_KEY &amp; PINATA_SECRET_API_KEY</a:t>
            </a:r>
          </a:p>
          <a:p>
            <a:pPr marL="800100" lvl="1" indent="-342900" algn="l">
              <a:buFont typeface="Arial" panose="020B0604020202020204" pitchFamily="34" charset="0"/>
              <a:buChar char="•"/>
            </a:pPr>
            <a:r>
              <a:rPr lang="en-US" sz="16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WEB3_PROVIDER_URI</a:t>
            </a:r>
          </a:p>
          <a:p>
            <a:pPr marL="800100" lvl="1" indent="-342900" algn="l">
              <a:buFont typeface="Arial" panose="020B0604020202020204" pitchFamily="34" charset="0"/>
              <a:buChar char="•"/>
            </a:pPr>
            <a:r>
              <a:rPr lang="en-US" sz="1600" dirty="0">
                <a:solidFill>
                  <a:schemeClr val="accent5">
                    <a:lumMod val="40000"/>
                    <a:lumOff val="60000"/>
                  </a:schemeClr>
                </a:solidFill>
                <a:effectLst>
                  <a:outerShdw blurRad="38100" dist="38100" dir="2700000" algn="tl">
                    <a:srgbClr val="000000">
                      <a:alpha val="43137"/>
                    </a:srgbClr>
                  </a:outerShdw>
                </a:effectLst>
                <a:latin typeface="Bebas Neue" panose="020B0606020202050201" pitchFamily="34" charset="0"/>
              </a:rPr>
              <a:t>SMART_CONTRACT_ADDRESS</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
        <p:nvSpPr>
          <p:cNvPr id="9" name="Subtitle 2">
            <a:extLst>
              <a:ext uri="{FF2B5EF4-FFF2-40B4-BE49-F238E27FC236}">
                <a16:creationId xmlns:a16="http://schemas.microsoft.com/office/drawing/2014/main" id="{35E4A425-90ED-454A-8016-D5C540EB65B0}"/>
              </a:ext>
            </a:extLst>
          </p:cNvPr>
          <p:cNvSpPr txBox="1">
            <a:spLocks/>
          </p:cNvSpPr>
          <p:nvPr/>
        </p:nvSpPr>
        <p:spPr>
          <a:xfrm>
            <a:off x="850777" y="1958346"/>
            <a:ext cx="5397624" cy="465699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SUPPORTS FOLLOWING FEATURES:</a:t>
            </a:r>
          </a:p>
          <a:p>
            <a:pPr marL="342900" indent="-342900" algn="l">
              <a:buFont typeface="Arial" panose="020B0604020202020204" pitchFamily="34" charset="0"/>
              <a:buChar char="•"/>
            </a:pP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VEHICLE REGISTRATION AS NFT</a:t>
            </a:r>
          </a:p>
          <a:p>
            <a:pPr marL="342900" indent="-342900" algn="l">
              <a:buFont typeface="Arial" panose="020B0604020202020204" pitchFamily="34" charset="0"/>
              <a:buChar char="•"/>
            </a:pP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LOGBOOK ENTRY</a:t>
            </a:r>
          </a:p>
          <a:p>
            <a:pPr marL="342900" indent="-342900" algn="l">
              <a:buFont typeface="Arial" panose="020B0604020202020204" pitchFamily="34" charset="0"/>
              <a:buChar char="•"/>
            </a:pP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SERVICE DETAILS ENTRY</a:t>
            </a:r>
          </a:p>
          <a:p>
            <a:pPr marL="342900" indent="-342900" algn="l">
              <a:buFont typeface="Arial" panose="020B0604020202020204" pitchFamily="34" charset="0"/>
              <a:buChar char="•"/>
            </a:pP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VIEW VEHICLE RECORDS</a:t>
            </a:r>
          </a:p>
        </p:txBody>
      </p:sp>
    </p:spTree>
    <p:extLst>
      <p:ext uri="{BB962C8B-B14F-4D97-AF65-F5344CB8AC3E}">
        <p14:creationId xmlns:p14="http://schemas.microsoft.com/office/powerpoint/2010/main" val="232178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6292D7-8C36-41D7-A50C-D1C7050881B9}"/>
              </a:ext>
            </a:extLst>
          </p:cNvPr>
          <p:cNvSpPr/>
          <p:nvPr/>
        </p:nvSpPr>
        <p:spPr>
          <a:xfrm>
            <a:off x="0" y="0"/>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2949"/>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MVP VIEW VEH. RECORDS</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485895"/>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
        <p:nvSpPr>
          <p:cNvPr id="3" name="Subtitle 2">
            <a:extLst>
              <a:ext uri="{FF2B5EF4-FFF2-40B4-BE49-F238E27FC236}">
                <a16:creationId xmlns:a16="http://schemas.microsoft.com/office/drawing/2014/main" id="{41CC08C5-705F-40E1-89C6-949AD6D8EF76}"/>
              </a:ext>
            </a:extLst>
          </p:cNvPr>
          <p:cNvSpPr>
            <a:spLocks noGrp="1"/>
          </p:cNvSpPr>
          <p:nvPr>
            <p:ph type="subTitle" idx="1"/>
          </p:nvPr>
        </p:nvSpPr>
        <p:spPr>
          <a:xfrm>
            <a:off x="1524000" y="3509570"/>
            <a:ext cx="9144000" cy="1655762"/>
          </a:xfrm>
        </p:spPr>
        <p:txBody>
          <a:bodyPr/>
          <a:lstStyle/>
          <a:p>
            <a:r>
              <a:rPr lang="en-US" dirty="0"/>
              <a:t> </a:t>
            </a:r>
          </a:p>
        </p:txBody>
      </p:sp>
      <p:sp>
        <p:nvSpPr>
          <p:cNvPr id="28" name="TextBox 27">
            <a:extLst>
              <a:ext uri="{FF2B5EF4-FFF2-40B4-BE49-F238E27FC236}">
                <a16:creationId xmlns:a16="http://schemas.microsoft.com/office/drawing/2014/main" id="{A825207F-4233-43E8-861C-B5DEA085EF2A}"/>
              </a:ext>
            </a:extLst>
          </p:cNvPr>
          <p:cNvSpPr txBox="1"/>
          <p:nvPr/>
        </p:nvSpPr>
        <p:spPr>
          <a:xfrm>
            <a:off x="10798135" y="2476063"/>
            <a:ext cx="1150706" cy="923330"/>
          </a:xfrm>
          <a:prstGeom prst="rect">
            <a:avLst/>
          </a:prstGeom>
          <a:noFill/>
          <a:ln>
            <a:solidFill>
              <a:schemeClr val="bg1"/>
            </a:solidFill>
          </a:ln>
        </p:spPr>
        <p:txBody>
          <a:bodyPr wrap="square" rtlCol="0">
            <a:spAutoFit/>
          </a:bodyPr>
          <a:lstStyle/>
          <a:p>
            <a:endParaRPr lang="en-US" dirty="0">
              <a:solidFill>
                <a:schemeClr val="bg1"/>
              </a:solidFill>
            </a:endParaRPr>
          </a:p>
          <a:p>
            <a:pPr algn="ctr"/>
            <a:r>
              <a:rPr lang="en-US" dirty="0">
                <a:solidFill>
                  <a:schemeClr val="bg1"/>
                </a:solidFill>
                <a:latin typeface="Bebas Neue" panose="020B0606020202050201" pitchFamily="34" charset="0"/>
              </a:rPr>
              <a:t>Owner</a:t>
            </a:r>
          </a:p>
          <a:p>
            <a:endParaRPr lang="en-US" dirty="0">
              <a:solidFill>
                <a:schemeClr val="bg1"/>
              </a:solidFill>
            </a:endParaRPr>
          </a:p>
        </p:txBody>
      </p:sp>
      <p:sp>
        <p:nvSpPr>
          <p:cNvPr id="29" name="TextBox 28">
            <a:extLst>
              <a:ext uri="{FF2B5EF4-FFF2-40B4-BE49-F238E27FC236}">
                <a16:creationId xmlns:a16="http://schemas.microsoft.com/office/drawing/2014/main" id="{60015723-4FC3-4FDD-B890-69461E948AE8}"/>
              </a:ext>
            </a:extLst>
          </p:cNvPr>
          <p:cNvSpPr txBox="1"/>
          <p:nvPr/>
        </p:nvSpPr>
        <p:spPr>
          <a:xfrm>
            <a:off x="6717591" y="2526601"/>
            <a:ext cx="2887033" cy="4133747"/>
          </a:xfrm>
          <a:prstGeom prst="rect">
            <a:avLst/>
          </a:prstGeom>
          <a:noFill/>
          <a:ln>
            <a:solidFill>
              <a:schemeClr val="bg1"/>
            </a:solidFill>
          </a:ln>
        </p:spPr>
        <p:txBody>
          <a:bodyPr wrap="square" rtlCol="0">
            <a:spAutoFit/>
          </a:bodyPr>
          <a:lstStyle/>
          <a:p>
            <a:r>
              <a:rPr lang="en-US" dirty="0">
                <a:solidFill>
                  <a:schemeClr val="bg1"/>
                </a:solidFill>
                <a:latin typeface="Bebas Neue" panose="020B0606020202050201" pitchFamily="34" charset="0"/>
              </a:rPr>
              <a:t>VIN, DMV REGISTRATION DATE AND MILEAGE</a:t>
            </a:r>
          </a:p>
          <a:p>
            <a:endParaRPr lang="en-US" dirty="0">
              <a:solidFill>
                <a:schemeClr val="bg1"/>
              </a:solidFill>
            </a:endParaRPr>
          </a:p>
          <a:p>
            <a:r>
              <a:rPr lang="en-US" dirty="0">
                <a:solidFill>
                  <a:schemeClr val="bg1"/>
                </a:solidFill>
                <a:latin typeface="Bebas Neue" panose="020B0606020202050201" pitchFamily="34" charset="0"/>
              </a:rPr>
              <a:t>PYTHON CONVERTS TO JSON AND SAVE IN IPFS</a:t>
            </a:r>
          </a:p>
          <a:p>
            <a:endParaRPr lang="en-US" dirty="0">
              <a:solidFill>
                <a:schemeClr val="bg1"/>
              </a:solidFill>
            </a:endParaRPr>
          </a:p>
          <a:p>
            <a:r>
              <a:rPr lang="en-US" dirty="0">
                <a:solidFill>
                  <a:schemeClr val="bg1"/>
                </a:solidFill>
                <a:latin typeface="Bebas Neue" panose="020B0606020202050201" pitchFamily="34" charset="0"/>
              </a:rPr>
              <a:t>PYTHON CALLS SMARTCONTRACT FUNCTION TO REGISTER AS NFT</a:t>
            </a:r>
          </a:p>
          <a:p>
            <a:endParaRPr lang="en-US" dirty="0">
              <a:solidFill>
                <a:schemeClr val="bg1"/>
              </a:solidFill>
            </a:endParaRPr>
          </a:p>
          <a:p>
            <a:r>
              <a:rPr lang="en-US" dirty="0">
                <a:solidFill>
                  <a:schemeClr val="bg1"/>
                </a:solidFill>
                <a:latin typeface="Bebas Neue" panose="020B0606020202050201" pitchFamily="34" charset="0"/>
              </a:rPr>
              <a:t>PYTHON RETURNS TOKEN_ID TO USER AND INFORMS HIM ABOUT HIS REWARD TOKENS</a:t>
            </a:r>
          </a:p>
        </p:txBody>
      </p:sp>
      <p:sp>
        <p:nvSpPr>
          <p:cNvPr id="30" name="TextBox 29">
            <a:extLst>
              <a:ext uri="{FF2B5EF4-FFF2-40B4-BE49-F238E27FC236}">
                <a16:creationId xmlns:a16="http://schemas.microsoft.com/office/drawing/2014/main" id="{D06D357A-7DB2-43A3-AF5C-3019DF884B56}"/>
              </a:ext>
            </a:extLst>
          </p:cNvPr>
          <p:cNvSpPr txBox="1"/>
          <p:nvPr/>
        </p:nvSpPr>
        <p:spPr>
          <a:xfrm>
            <a:off x="10798135" y="1970439"/>
            <a:ext cx="1150706"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USERS</a:t>
            </a:r>
          </a:p>
        </p:txBody>
      </p:sp>
      <p:sp>
        <p:nvSpPr>
          <p:cNvPr id="31" name="TextBox 30">
            <a:extLst>
              <a:ext uri="{FF2B5EF4-FFF2-40B4-BE49-F238E27FC236}">
                <a16:creationId xmlns:a16="http://schemas.microsoft.com/office/drawing/2014/main" id="{74E54A8E-D87A-48FD-90BE-CD0B9E6268B5}"/>
              </a:ext>
            </a:extLst>
          </p:cNvPr>
          <p:cNvSpPr txBox="1"/>
          <p:nvPr/>
        </p:nvSpPr>
        <p:spPr>
          <a:xfrm>
            <a:off x="6658252" y="1968729"/>
            <a:ext cx="2946373"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 TOUCHPOINT (PYTHON)</a:t>
            </a:r>
          </a:p>
        </p:txBody>
      </p:sp>
      <p:sp>
        <p:nvSpPr>
          <p:cNvPr id="32" name="Arrow: Left 31">
            <a:extLst>
              <a:ext uri="{FF2B5EF4-FFF2-40B4-BE49-F238E27FC236}">
                <a16:creationId xmlns:a16="http://schemas.microsoft.com/office/drawing/2014/main" id="{B10DA131-E6F9-4369-8D9A-DCBFB61B526D}"/>
              </a:ext>
            </a:extLst>
          </p:cNvPr>
          <p:cNvSpPr/>
          <p:nvPr/>
        </p:nvSpPr>
        <p:spPr>
          <a:xfrm>
            <a:off x="9717639" y="2671274"/>
            <a:ext cx="988033"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PROVIDES</a:t>
            </a:r>
          </a:p>
        </p:txBody>
      </p:sp>
      <p:sp>
        <p:nvSpPr>
          <p:cNvPr id="33" name="Arrow: Bent-Up 32">
            <a:extLst>
              <a:ext uri="{FF2B5EF4-FFF2-40B4-BE49-F238E27FC236}">
                <a16:creationId xmlns:a16="http://schemas.microsoft.com/office/drawing/2014/main" id="{BF03B574-4AAE-4686-8E26-C52733C75143}"/>
              </a:ext>
            </a:extLst>
          </p:cNvPr>
          <p:cNvSpPr/>
          <p:nvPr/>
        </p:nvSpPr>
        <p:spPr>
          <a:xfrm>
            <a:off x="9645721" y="3410474"/>
            <a:ext cx="2005173" cy="2564413"/>
          </a:xfrm>
          <a:prstGeom prst="bentUpArrow">
            <a:avLst>
              <a:gd name="adj1" fmla="val 9894"/>
              <a:gd name="adj2" fmla="val 9563"/>
              <a:gd name="adj3" fmla="val 1637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TOKEN_ID</a:t>
            </a:r>
          </a:p>
        </p:txBody>
      </p:sp>
      <p:cxnSp>
        <p:nvCxnSpPr>
          <p:cNvPr id="34" name="Straight Connector 33">
            <a:extLst>
              <a:ext uri="{FF2B5EF4-FFF2-40B4-BE49-F238E27FC236}">
                <a16:creationId xmlns:a16="http://schemas.microsoft.com/office/drawing/2014/main" id="{D80E2A10-92F1-4F23-889A-3A5C3E891ADF}"/>
              </a:ext>
            </a:extLst>
          </p:cNvPr>
          <p:cNvCxnSpPr>
            <a:cxnSpLocks/>
          </p:cNvCxnSpPr>
          <p:nvPr/>
        </p:nvCxnSpPr>
        <p:spPr>
          <a:xfrm>
            <a:off x="6832315" y="3215804"/>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C765FD-3C24-4975-AD91-575E78A03DE6}"/>
              </a:ext>
            </a:extLst>
          </p:cNvPr>
          <p:cNvCxnSpPr>
            <a:cxnSpLocks/>
          </p:cNvCxnSpPr>
          <p:nvPr/>
        </p:nvCxnSpPr>
        <p:spPr>
          <a:xfrm>
            <a:off x="6840879" y="4005199"/>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E64F57-360B-4191-8518-15BAB380F77C}"/>
              </a:ext>
            </a:extLst>
          </p:cNvPr>
          <p:cNvCxnSpPr>
            <a:cxnSpLocks/>
          </p:cNvCxnSpPr>
          <p:nvPr/>
        </p:nvCxnSpPr>
        <p:spPr>
          <a:xfrm>
            <a:off x="6839169" y="5411047"/>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9E0B359-978E-48FC-87D5-B3A5D0B89DF2}"/>
              </a:ext>
            </a:extLst>
          </p:cNvPr>
          <p:cNvSpPr txBox="1"/>
          <p:nvPr/>
        </p:nvSpPr>
        <p:spPr>
          <a:xfrm>
            <a:off x="1506365" y="3243202"/>
            <a:ext cx="3299209" cy="738664"/>
          </a:xfrm>
          <a:prstGeom prst="rect">
            <a:avLst/>
          </a:prstGeom>
          <a:noFill/>
          <a:ln>
            <a:solidFill>
              <a:schemeClr val="bg1"/>
            </a:solidFill>
          </a:ln>
        </p:spPr>
        <p:txBody>
          <a:bodyPr wrap="square" rtlCol="0">
            <a:spAutoFit/>
          </a:bodyPr>
          <a:lstStyle/>
          <a:p>
            <a:r>
              <a:rPr lang="en-US" sz="1400" dirty="0">
                <a:solidFill>
                  <a:schemeClr val="bg1"/>
                </a:solidFill>
                <a:latin typeface="Bebas Neue" panose="020B0606020202050201" pitchFamily="34" charset="0"/>
              </a:rPr>
              <a:t>{</a:t>
            </a:r>
            <a:r>
              <a:rPr lang="en-US" sz="1400" dirty="0">
                <a:solidFill>
                  <a:srgbClr val="FFFF00"/>
                </a:solidFill>
                <a:latin typeface="Bebas Neue" panose="020B0606020202050201" pitchFamily="34" charset="0"/>
              </a:rPr>
              <a:t>'vin</a:t>
            </a:r>
            <a:r>
              <a:rPr lang="en-US" sz="1400" dirty="0">
                <a:solidFill>
                  <a:schemeClr val="bg1"/>
                </a:solidFill>
                <a:latin typeface="Bebas Neue" panose="020B0606020202050201" pitchFamily="34" charset="0"/>
              </a:rPr>
              <a:t>': '1FMZK04185GA30815',</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a:t>
            </a:r>
            <a:r>
              <a:rPr lang="en-US" sz="1400" dirty="0" err="1">
                <a:solidFill>
                  <a:srgbClr val="FFFF00"/>
                </a:solidFill>
                <a:latin typeface="Bebas Neue" panose="020B0606020202050201" pitchFamily="34" charset="0"/>
              </a:rPr>
              <a:t>registration_date</a:t>
            </a:r>
            <a:r>
              <a:rPr lang="en-US" sz="1400" dirty="0">
                <a:solidFill>
                  <a:schemeClr val="bg1"/>
                </a:solidFill>
                <a:latin typeface="Bebas Neue" panose="020B0606020202050201" pitchFamily="34" charset="0"/>
              </a:rPr>
              <a:t>': '10/04/2020',</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'mileage</a:t>
            </a:r>
            <a:r>
              <a:rPr lang="en-US" sz="1400" dirty="0">
                <a:solidFill>
                  <a:schemeClr val="bg1"/>
                </a:solidFill>
                <a:latin typeface="Bebas Neue" panose="020B0606020202050201" pitchFamily="34" charset="0"/>
              </a:rPr>
              <a:t>': '2000'}</a:t>
            </a:r>
          </a:p>
        </p:txBody>
      </p:sp>
      <p:sp>
        <p:nvSpPr>
          <p:cNvPr id="38" name="TextBox 37">
            <a:extLst>
              <a:ext uri="{FF2B5EF4-FFF2-40B4-BE49-F238E27FC236}">
                <a16:creationId xmlns:a16="http://schemas.microsoft.com/office/drawing/2014/main" id="{D377956A-44A3-4DFF-86D2-0D81F597133D}"/>
              </a:ext>
            </a:extLst>
          </p:cNvPr>
          <p:cNvSpPr txBox="1"/>
          <p:nvPr/>
        </p:nvSpPr>
        <p:spPr>
          <a:xfrm>
            <a:off x="1509187" y="1967018"/>
            <a:ext cx="3294677"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BACKENDS</a:t>
            </a:r>
          </a:p>
        </p:txBody>
      </p:sp>
      <p:sp>
        <p:nvSpPr>
          <p:cNvPr id="39" name="TextBox 38">
            <a:extLst>
              <a:ext uri="{FF2B5EF4-FFF2-40B4-BE49-F238E27FC236}">
                <a16:creationId xmlns:a16="http://schemas.microsoft.com/office/drawing/2014/main" id="{E50D088B-1A73-4833-A500-EE741A9DE34C}"/>
              </a:ext>
            </a:extLst>
          </p:cNvPr>
          <p:cNvSpPr txBox="1"/>
          <p:nvPr/>
        </p:nvSpPr>
        <p:spPr>
          <a:xfrm>
            <a:off x="191787" y="3399392"/>
            <a:ext cx="1235205" cy="369332"/>
          </a:xfrm>
          <a:prstGeom prst="rect">
            <a:avLst/>
          </a:prstGeom>
          <a:solidFill>
            <a:srgbClr val="00B0F0"/>
          </a:solidFill>
        </p:spPr>
        <p:txBody>
          <a:bodyPr wrap="square" rtlCol="0">
            <a:spAutoFit/>
          </a:bodyPr>
          <a:lstStyle/>
          <a:p>
            <a:pPr algn="ctr"/>
            <a:r>
              <a:rPr lang="en-US" dirty="0">
                <a:latin typeface="Bebas Neue" panose="020B0606020202050201" pitchFamily="34" charset="0"/>
              </a:rPr>
              <a:t>IPFS</a:t>
            </a:r>
          </a:p>
        </p:txBody>
      </p:sp>
      <p:sp>
        <p:nvSpPr>
          <p:cNvPr id="40" name="Arrow: Left 39">
            <a:extLst>
              <a:ext uri="{FF2B5EF4-FFF2-40B4-BE49-F238E27FC236}">
                <a16:creationId xmlns:a16="http://schemas.microsoft.com/office/drawing/2014/main" id="{7057844F-5686-474E-964B-6CFD49BA721C}"/>
              </a:ext>
            </a:extLst>
          </p:cNvPr>
          <p:cNvSpPr/>
          <p:nvPr/>
        </p:nvSpPr>
        <p:spPr>
          <a:xfrm>
            <a:off x="4866011" y="3155238"/>
            <a:ext cx="1750361"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IPFS API CALL</a:t>
            </a:r>
          </a:p>
        </p:txBody>
      </p:sp>
      <p:sp>
        <p:nvSpPr>
          <p:cNvPr id="41" name="Arrow: Right 40">
            <a:extLst>
              <a:ext uri="{FF2B5EF4-FFF2-40B4-BE49-F238E27FC236}">
                <a16:creationId xmlns:a16="http://schemas.microsoft.com/office/drawing/2014/main" id="{CD509B20-8362-449E-B6D1-E43038AD9A16}"/>
              </a:ext>
            </a:extLst>
          </p:cNvPr>
          <p:cNvSpPr/>
          <p:nvPr/>
        </p:nvSpPr>
        <p:spPr>
          <a:xfrm>
            <a:off x="4882128" y="3698203"/>
            <a:ext cx="1734244" cy="39041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IPFS CO-ORDINATE (URI)</a:t>
            </a:r>
          </a:p>
        </p:txBody>
      </p:sp>
      <p:sp>
        <p:nvSpPr>
          <p:cNvPr id="42" name="TextBox 41">
            <a:extLst>
              <a:ext uri="{FF2B5EF4-FFF2-40B4-BE49-F238E27FC236}">
                <a16:creationId xmlns:a16="http://schemas.microsoft.com/office/drawing/2014/main" id="{04EC9927-E4B0-459F-A7CA-37BF52117645}"/>
              </a:ext>
            </a:extLst>
          </p:cNvPr>
          <p:cNvSpPr txBox="1"/>
          <p:nvPr/>
        </p:nvSpPr>
        <p:spPr>
          <a:xfrm>
            <a:off x="1504655" y="4536032"/>
            <a:ext cx="3299209" cy="1438855"/>
          </a:xfrm>
          <a:prstGeom prst="rect">
            <a:avLst/>
          </a:prstGeom>
          <a:noFill/>
          <a:ln>
            <a:solidFill>
              <a:schemeClr val="bg1"/>
            </a:solidFill>
          </a:ln>
        </p:spPr>
        <p:txBody>
          <a:bodyPr wrap="square" rtlCol="0">
            <a:spAutoFit/>
          </a:bodyPr>
          <a:lstStyle/>
          <a:p>
            <a:r>
              <a:rPr lang="en-US" sz="1400" dirty="0" err="1">
                <a:solidFill>
                  <a:schemeClr val="bg1"/>
                </a:solidFill>
                <a:latin typeface="Bebas Neue" panose="020B0606020202050201" pitchFamily="34" charset="0"/>
              </a:rPr>
              <a:t>registerVehicle</a:t>
            </a:r>
            <a:r>
              <a:rPr lang="en-US" sz="1400" dirty="0">
                <a:solidFill>
                  <a:schemeClr val="bg1"/>
                </a:solidFill>
                <a:latin typeface="Bebas Neue" panose="020B0606020202050201" pitchFamily="34" charset="0"/>
              </a:rPr>
              <a:t>(owner </a:t>
            </a:r>
            <a:r>
              <a:rPr lang="en-US" sz="1400" dirty="0" err="1">
                <a:solidFill>
                  <a:schemeClr val="bg1"/>
                </a:solidFill>
                <a:latin typeface="Bebas Neue" panose="020B0606020202050201" pitchFamily="34" charset="0"/>
              </a:rPr>
              <a:t>addr</a:t>
            </a:r>
            <a:r>
              <a:rPr lang="en-US" sz="1400" dirty="0">
                <a:solidFill>
                  <a:schemeClr val="bg1"/>
                </a:solidFill>
                <a:latin typeface="Bebas Neue" panose="020B0606020202050201" pitchFamily="34" charset="0"/>
              </a:rPr>
              <a:t>, vin, </a:t>
            </a:r>
            <a:r>
              <a:rPr lang="en-US" sz="1400" dirty="0" err="1">
                <a:solidFill>
                  <a:schemeClr val="bg1"/>
                </a:solidFill>
                <a:latin typeface="Bebas Neue" panose="020B0606020202050201" pitchFamily="34" charset="0"/>
              </a:rPr>
              <a:t>ipfs</a:t>
            </a:r>
            <a:r>
              <a:rPr lang="en-US" sz="1400" dirty="0">
                <a:solidFill>
                  <a:schemeClr val="bg1"/>
                </a:solidFill>
                <a:latin typeface="Bebas Neue" panose="020B0606020202050201" pitchFamily="34" charset="0"/>
              </a:rPr>
              <a:t> </a:t>
            </a:r>
            <a:r>
              <a:rPr lang="en-US" sz="1400" dirty="0" err="1">
                <a:solidFill>
                  <a:schemeClr val="bg1"/>
                </a:solidFill>
                <a:latin typeface="Bebas Neue" panose="020B0606020202050201" pitchFamily="34" charset="0"/>
              </a:rPr>
              <a:t>uri</a:t>
            </a:r>
            <a:r>
              <a:rPr lang="en-US" sz="1400" dirty="0">
                <a:solidFill>
                  <a:schemeClr val="bg1"/>
                </a:solidFill>
                <a:latin typeface="Bebas Neue" panose="020B0606020202050201" pitchFamily="34" charset="0"/>
              </a:rPr>
              <a:t>)  {</a:t>
            </a:r>
          </a:p>
          <a:p>
            <a:pPr>
              <a:spcBef>
                <a:spcPts val="300"/>
              </a:spcBef>
              <a:spcAft>
                <a:spcPts val="300"/>
              </a:spcAft>
            </a:pPr>
            <a:r>
              <a:rPr lang="en-US" sz="1400" dirty="0">
                <a:solidFill>
                  <a:schemeClr val="bg1"/>
                </a:solidFill>
                <a:latin typeface="Bebas Neue" panose="020B0606020202050201" pitchFamily="34" charset="0"/>
              </a:rPr>
              <a:t>    (1) mint </a:t>
            </a:r>
            <a:r>
              <a:rPr lang="en-US" sz="1400" dirty="0" err="1">
                <a:solidFill>
                  <a:schemeClr val="bg1"/>
                </a:solidFill>
                <a:latin typeface="Bebas Neue" panose="020B0606020202050201" pitchFamily="34" charset="0"/>
              </a:rPr>
              <a:t>nft</a:t>
            </a:r>
            <a:endParaRPr lang="en-US" sz="1400" dirty="0">
              <a:solidFill>
                <a:schemeClr val="bg1"/>
              </a:solidFill>
              <a:latin typeface="Bebas Neue" panose="020B0606020202050201" pitchFamily="34" charset="0"/>
            </a:endParaRPr>
          </a:p>
          <a:p>
            <a:pPr>
              <a:spcBef>
                <a:spcPts val="300"/>
              </a:spcBef>
              <a:spcAft>
                <a:spcPts val="300"/>
              </a:spcAft>
            </a:pPr>
            <a:r>
              <a:rPr lang="en-US" sz="1400" dirty="0">
                <a:solidFill>
                  <a:schemeClr val="bg1"/>
                </a:solidFill>
                <a:latin typeface="Bebas Neue" panose="020B0606020202050201" pitchFamily="34" charset="0"/>
              </a:rPr>
              <a:t>    (2) map </a:t>
            </a:r>
            <a:r>
              <a:rPr lang="en-US" sz="1400" dirty="0" err="1">
                <a:solidFill>
                  <a:schemeClr val="bg1"/>
                </a:solidFill>
                <a:latin typeface="Bebas Neue" panose="020B0606020202050201" pitchFamily="34" charset="0"/>
              </a:rPr>
              <a:t>token_id</a:t>
            </a:r>
            <a:r>
              <a:rPr lang="en-US" sz="1400" dirty="0">
                <a:solidFill>
                  <a:schemeClr val="bg1"/>
                </a:solidFill>
                <a:latin typeface="Bebas Neue" panose="020B0606020202050201" pitchFamily="34" charset="0"/>
              </a:rPr>
              <a:t> to </a:t>
            </a:r>
            <a:r>
              <a:rPr lang="en-US" sz="1400" dirty="0" err="1">
                <a:solidFill>
                  <a:schemeClr val="bg1"/>
                </a:solidFill>
                <a:latin typeface="Bebas Neue" panose="020B0606020202050201" pitchFamily="34" charset="0"/>
              </a:rPr>
              <a:t>vehicle_object</a:t>
            </a:r>
            <a:endParaRPr lang="en-US" sz="1400" dirty="0">
              <a:solidFill>
                <a:schemeClr val="bg1"/>
              </a:solidFill>
              <a:latin typeface="Bebas Neue" panose="020B0606020202050201" pitchFamily="34" charset="0"/>
            </a:endParaRPr>
          </a:p>
          <a:p>
            <a:pPr>
              <a:spcBef>
                <a:spcPts val="300"/>
              </a:spcBef>
              <a:spcAft>
                <a:spcPts val="300"/>
              </a:spcAft>
            </a:pPr>
            <a:r>
              <a:rPr lang="en-US" sz="1400" dirty="0">
                <a:solidFill>
                  <a:schemeClr val="bg1"/>
                </a:solidFill>
                <a:latin typeface="Bebas Neue" panose="020B0606020202050201" pitchFamily="34" charset="0"/>
              </a:rPr>
              <a:t>    (3) map </a:t>
            </a:r>
            <a:r>
              <a:rPr lang="en-US" sz="1400" dirty="0" err="1">
                <a:solidFill>
                  <a:schemeClr val="bg1"/>
                </a:solidFill>
                <a:latin typeface="Bebas Neue" panose="020B0606020202050201" pitchFamily="34" charset="0"/>
              </a:rPr>
              <a:t>token_id</a:t>
            </a:r>
            <a:r>
              <a:rPr lang="en-US" sz="1400" dirty="0">
                <a:solidFill>
                  <a:schemeClr val="bg1"/>
                </a:solidFill>
                <a:latin typeface="Bebas Neue" panose="020B0606020202050201" pitchFamily="34" charset="0"/>
              </a:rPr>
              <a:t> to IPFS_URI </a:t>
            </a:r>
            <a:r>
              <a:rPr lang="en-US" sz="1400" b="1" dirty="0">
                <a:solidFill>
                  <a:srgbClr val="66FF66"/>
                </a:solidFill>
                <a:latin typeface="Bebas Neue" panose="020B0606020202050201" pitchFamily="34" charset="0"/>
              </a:rPr>
              <a:t>(1:1)</a:t>
            </a:r>
          </a:p>
          <a:p>
            <a:pPr>
              <a:spcBef>
                <a:spcPts val="300"/>
              </a:spcBef>
              <a:spcAft>
                <a:spcPts val="300"/>
              </a:spcAft>
            </a:pPr>
            <a:r>
              <a:rPr lang="en-US" sz="1400" dirty="0">
                <a:solidFill>
                  <a:schemeClr val="bg1"/>
                </a:solidFill>
                <a:latin typeface="Bebas Neue" panose="020B0606020202050201" pitchFamily="34" charset="0"/>
              </a:rPr>
              <a:t>    (4) reward user with utility tokens   }</a:t>
            </a:r>
          </a:p>
        </p:txBody>
      </p:sp>
      <p:sp>
        <p:nvSpPr>
          <p:cNvPr id="43" name="TextBox 42">
            <a:extLst>
              <a:ext uri="{FF2B5EF4-FFF2-40B4-BE49-F238E27FC236}">
                <a16:creationId xmlns:a16="http://schemas.microsoft.com/office/drawing/2014/main" id="{041D0FF1-3326-4A2E-928A-39B6F467541E}"/>
              </a:ext>
            </a:extLst>
          </p:cNvPr>
          <p:cNvSpPr txBox="1"/>
          <p:nvPr/>
        </p:nvSpPr>
        <p:spPr>
          <a:xfrm>
            <a:off x="160965" y="5103190"/>
            <a:ext cx="1233495" cy="646331"/>
          </a:xfrm>
          <a:prstGeom prst="rect">
            <a:avLst/>
          </a:prstGeom>
          <a:solidFill>
            <a:srgbClr val="00B0F0"/>
          </a:solidFill>
        </p:spPr>
        <p:txBody>
          <a:bodyPr wrap="square" rtlCol="0">
            <a:spAutoFit/>
          </a:bodyPr>
          <a:lstStyle/>
          <a:p>
            <a:pPr algn="ctr"/>
            <a:r>
              <a:rPr lang="en-US" dirty="0">
                <a:latin typeface="Bebas Neue" panose="020B0606020202050201" pitchFamily="34" charset="0"/>
              </a:rPr>
              <a:t>SMART CONTRACT</a:t>
            </a:r>
          </a:p>
        </p:txBody>
      </p:sp>
      <p:sp>
        <p:nvSpPr>
          <p:cNvPr id="44" name="Arrow: Left 43">
            <a:extLst>
              <a:ext uri="{FF2B5EF4-FFF2-40B4-BE49-F238E27FC236}">
                <a16:creationId xmlns:a16="http://schemas.microsoft.com/office/drawing/2014/main" id="{930045FA-CF95-42FF-B0DB-78FA40331234}"/>
              </a:ext>
            </a:extLst>
          </p:cNvPr>
          <p:cNvSpPr/>
          <p:nvPr/>
        </p:nvSpPr>
        <p:spPr>
          <a:xfrm>
            <a:off x="4882128" y="4486370"/>
            <a:ext cx="1711484"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.SOL FUNCTION CALL</a:t>
            </a:r>
          </a:p>
        </p:txBody>
      </p:sp>
      <p:sp>
        <p:nvSpPr>
          <p:cNvPr id="45" name="Arrow: Right 44">
            <a:extLst>
              <a:ext uri="{FF2B5EF4-FFF2-40B4-BE49-F238E27FC236}">
                <a16:creationId xmlns:a16="http://schemas.microsoft.com/office/drawing/2014/main" id="{4BB6CEED-CDD7-40EE-A2DF-91CB7110BC14}"/>
              </a:ext>
            </a:extLst>
          </p:cNvPr>
          <p:cNvSpPr/>
          <p:nvPr/>
        </p:nvSpPr>
        <p:spPr>
          <a:xfrm>
            <a:off x="4863204" y="4917715"/>
            <a:ext cx="1711484" cy="39041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RETURNS TOKEN_ID</a:t>
            </a:r>
          </a:p>
        </p:txBody>
      </p:sp>
    </p:spTree>
    <p:extLst>
      <p:ext uri="{BB962C8B-B14F-4D97-AF65-F5344CB8AC3E}">
        <p14:creationId xmlns:p14="http://schemas.microsoft.com/office/powerpoint/2010/main" val="3617629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6292D7-8C36-41D7-A50C-D1C7050881B9}"/>
              </a:ext>
            </a:extLst>
          </p:cNvPr>
          <p:cNvSpPr/>
          <p:nvPr/>
        </p:nvSpPr>
        <p:spPr>
          <a:xfrm>
            <a:off x="0" y="0"/>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MVP LOGBOOK + SVC. ENTRY</a:t>
            </a:r>
          </a:p>
        </p:txBody>
      </p:sp>
      <p:sp>
        <p:nvSpPr>
          <p:cNvPr id="4" name="Subtitle 3">
            <a:extLst>
              <a:ext uri="{FF2B5EF4-FFF2-40B4-BE49-F238E27FC236}">
                <a16:creationId xmlns:a16="http://schemas.microsoft.com/office/drawing/2014/main" id="{883352BE-4EAE-4CAD-9E33-C80CC4F31206}"/>
              </a:ext>
            </a:extLst>
          </p:cNvPr>
          <p:cNvSpPr>
            <a:spLocks noGrp="1"/>
          </p:cNvSpPr>
          <p:nvPr>
            <p:ph type="subTitle" idx="1"/>
          </p:nvPr>
        </p:nvSpPr>
        <p:spPr/>
        <p:txBody>
          <a:bodyPr/>
          <a:lstStyle/>
          <a:p>
            <a:r>
              <a:rPr lang="en-US" dirty="0"/>
              <a:t> </a:t>
            </a:r>
          </a:p>
        </p:txBody>
      </p:sp>
      <p:sp>
        <p:nvSpPr>
          <p:cNvPr id="63" name="Subtitle 2">
            <a:extLst>
              <a:ext uri="{FF2B5EF4-FFF2-40B4-BE49-F238E27FC236}">
                <a16:creationId xmlns:a16="http://schemas.microsoft.com/office/drawing/2014/main" id="{6F3652E0-42AE-450F-937A-4FC8DA537968}"/>
              </a:ext>
            </a:extLst>
          </p:cNvPr>
          <p:cNvSpPr txBox="1">
            <a:spLocks/>
          </p:cNvSpPr>
          <p:nvPr/>
        </p:nvSpPr>
        <p:spPr>
          <a:xfrm>
            <a:off x="713189" y="3849336"/>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
        <p:nvSpPr>
          <p:cNvPr id="64" name="TextBox 63">
            <a:extLst>
              <a:ext uri="{FF2B5EF4-FFF2-40B4-BE49-F238E27FC236}">
                <a16:creationId xmlns:a16="http://schemas.microsoft.com/office/drawing/2014/main" id="{ACA8DE16-1097-4ADE-B47E-5AEC771F2CD9}"/>
              </a:ext>
            </a:extLst>
          </p:cNvPr>
          <p:cNvSpPr txBox="1"/>
          <p:nvPr/>
        </p:nvSpPr>
        <p:spPr>
          <a:xfrm>
            <a:off x="10812948" y="1945659"/>
            <a:ext cx="1202078" cy="1200329"/>
          </a:xfrm>
          <a:prstGeom prst="rect">
            <a:avLst/>
          </a:prstGeom>
          <a:noFill/>
          <a:ln>
            <a:solidFill>
              <a:schemeClr val="bg1"/>
            </a:solidFill>
          </a:ln>
        </p:spPr>
        <p:txBody>
          <a:bodyPr wrap="square" rtlCol="0">
            <a:spAutoFit/>
          </a:bodyPr>
          <a:lstStyle/>
          <a:p>
            <a:endParaRPr lang="en-US" dirty="0">
              <a:solidFill>
                <a:schemeClr val="bg1"/>
              </a:solidFill>
            </a:endParaRPr>
          </a:p>
          <a:p>
            <a:pPr algn="ctr"/>
            <a:r>
              <a:rPr lang="en-US" dirty="0">
                <a:solidFill>
                  <a:schemeClr val="bg1"/>
                </a:solidFill>
                <a:latin typeface="Bebas Neue" panose="020B0606020202050201" pitchFamily="34" charset="0"/>
              </a:rPr>
              <a:t>OPERATOR &amp;</a:t>
            </a:r>
          </a:p>
          <a:p>
            <a:pPr algn="ctr"/>
            <a:r>
              <a:rPr lang="en-US" dirty="0">
                <a:solidFill>
                  <a:schemeClr val="bg1"/>
                </a:solidFill>
                <a:latin typeface="Bebas Neue" panose="020B0606020202050201" pitchFamily="34" charset="0"/>
              </a:rPr>
              <a:t>SERVICER</a:t>
            </a:r>
          </a:p>
          <a:p>
            <a:endParaRPr lang="en-US" dirty="0">
              <a:solidFill>
                <a:schemeClr val="bg1"/>
              </a:solidFill>
            </a:endParaRPr>
          </a:p>
        </p:txBody>
      </p:sp>
      <p:sp>
        <p:nvSpPr>
          <p:cNvPr id="65" name="TextBox 64">
            <a:extLst>
              <a:ext uri="{FF2B5EF4-FFF2-40B4-BE49-F238E27FC236}">
                <a16:creationId xmlns:a16="http://schemas.microsoft.com/office/drawing/2014/main" id="{7E0680DF-7897-45C8-9B2C-2C6F0D3B0B00}"/>
              </a:ext>
            </a:extLst>
          </p:cNvPr>
          <p:cNvSpPr txBox="1"/>
          <p:nvPr/>
        </p:nvSpPr>
        <p:spPr>
          <a:xfrm>
            <a:off x="6732404" y="1944830"/>
            <a:ext cx="2887033" cy="3693319"/>
          </a:xfrm>
          <a:prstGeom prst="rect">
            <a:avLst/>
          </a:prstGeom>
          <a:noFill/>
          <a:ln>
            <a:solidFill>
              <a:schemeClr val="bg1"/>
            </a:solidFill>
          </a:ln>
        </p:spPr>
        <p:txBody>
          <a:bodyPr wrap="square" rtlCol="0">
            <a:spAutoFit/>
          </a:bodyPr>
          <a:lstStyle/>
          <a:p>
            <a:r>
              <a:rPr lang="en-US" dirty="0">
                <a:solidFill>
                  <a:schemeClr val="bg1"/>
                </a:solidFill>
                <a:latin typeface="Bebas Neue" panose="020B0606020202050201" pitchFamily="34" charset="0"/>
              </a:rPr>
              <a:t>TOKEN_ID AND LOGBOOK INFO</a:t>
            </a: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PYTHON CONVERTS TO JSON AND SAVE IN IPFS</a:t>
            </a: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PYTHON CALLS SMARTCONTRACT FUNCTION TO REGISTER LOG</a:t>
            </a:r>
          </a:p>
          <a:p>
            <a:endParaRPr lang="en-US" dirty="0">
              <a:solidFill>
                <a:schemeClr val="bg1"/>
              </a:solidFill>
              <a:latin typeface="Bebas Neue" panose="020B0606020202050201" pitchFamily="34" charset="0"/>
            </a:endParaRP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PYTHON INFORMS USER ABOUT HIS REWARD TOKENS</a:t>
            </a:r>
          </a:p>
        </p:txBody>
      </p:sp>
      <p:sp>
        <p:nvSpPr>
          <p:cNvPr id="66" name="TextBox 65">
            <a:extLst>
              <a:ext uri="{FF2B5EF4-FFF2-40B4-BE49-F238E27FC236}">
                <a16:creationId xmlns:a16="http://schemas.microsoft.com/office/drawing/2014/main" id="{0E75B843-E5DB-47A0-83F6-D820390D82EB}"/>
              </a:ext>
            </a:extLst>
          </p:cNvPr>
          <p:cNvSpPr txBox="1"/>
          <p:nvPr/>
        </p:nvSpPr>
        <p:spPr>
          <a:xfrm>
            <a:off x="10812948" y="1440035"/>
            <a:ext cx="1202078" cy="365911"/>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USERS</a:t>
            </a:r>
          </a:p>
        </p:txBody>
      </p:sp>
      <p:sp>
        <p:nvSpPr>
          <p:cNvPr id="67" name="TextBox 66">
            <a:extLst>
              <a:ext uri="{FF2B5EF4-FFF2-40B4-BE49-F238E27FC236}">
                <a16:creationId xmlns:a16="http://schemas.microsoft.com/office/drawing/2014/main" id="{14BB166D-5E7A-4101-A469-164169C39856}"/>
              </a:ext>
            </a:extLst>
          </p:cNvPr>
          <p:cNvSpPr txBox="1"/>
          <p:nvPr/>
        </p:nvSpPr>
        <p:spPr>
          <a:xfrm>
            <a:off x="6673065" y="1438325"/>
            <a:ext cx="2946373"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 TOUCHPOINT (PYTHON)</a:t>
            </a:r>
          </a:p>
        </p:txBody>
      </p:sp>
      <p:sp>
        <p:nvSpPr>
          <p:cNvPr id="68" name="Arrow: Left 67">
            <a:extLst>
              <a:ext uri="{FF2B5EF4-FFF2-40B4-BE49-F238E27FC236}">
                <a16:creationId xmlns:a16="http://schemas.microsoft.com/office/drawing/2014/main" id="{753D8578-0CCF-4485-A659-46D6A452B6CB}"/>
              </a:ext>
            </a:extLst>
          </p:cNvPr>
          <p:cNvSpPr/>
          <p:nvPr/>
        </p:nvSpPr>
        <p:spPr>
          <a:xfrm>
            <a:off x="9732452" y="2140870"/>
            <a:ext cx="988033"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PROVIDES</a:t>
            </a:r>
          </a:p>
        </p:txBody>
      </p:sp>
      <p:cxnSp>
        <p:nvCxnSpPr>
          <p:cNvPr id="69" name="Straight Connector 68">
            <a:extLst>
              <a:ext uri="{FF2B5EF4-FFF2-40B4-BE49-F238E27FC236}">
                <a16:creationId xmlns:a16="http://schemas.microsoft.com/office/drawing/2014/main" id="{D992B534-70F0-42BA-8D73-E59B68572BB5}"/>
              </a:ext>
            </a:extLst>
          </p:cNvPr>
          <p:cNvCxnSpPr/>
          <p:nvPr/>
        </p:nvCxnSpPr>
        <p:spPr>
          <a:xfrm>
            <a:off x="6853982" y="2508998"/>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1121827-AEB0-4631-8605-1F880629598B}"/>
              </a:ext>
            </a:extLst>
          </p:cNvPr>
          <p:cNvCxnSpPr/>
          <p:nvPr/>
        </p:nvCxnSpPr>
        <p:spPr>
          <a:xfrm>
            <a:off x="6853982" y="3332753"/>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E2AC2D-94E1-49AC-8E9A-08E92C394B5F}"/>
              </a:ext>
            </a:extLst>
          </p:cNvPr>
          <p:cNvCxnSpPr/>
          <p:nvPr/>
        </p:nvCxnSpPr>
        <p:spPr>
          <a:xfrm>
            <a:off x="6853982" y="4420618"/>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06202DA-E1FB-4B4C-A098-DA2C3BFA172C}"/>
              </a:ext>
            </a:extLst>
          </p:cNvPr>
          <p:cNvSpPr txBox="1"/>
          <p:nvPr/>
        </p:nvSpPr>
        <p:spPr>
          <a:xfrm>
            <a:off x="1531561" y="2653544"/>
            <a:ext cx="3299209" cy="1169551"/>
          </a:xfrm>
          <a:prstGeom prst="rect">
            <a:avLst/>
          </a:prstGeom>
          <a:noFill/>
          <a:ln>
            <a:solidFill>
              <a:schemeClr val="bg1"/>
            </a:solidFill>
          </a:ln>
        </p:spPr>
        <p:txBody>
          <a:bodyPr wrap="square" rtlCol="0">
            <a:spAutoFit/>
          </a:bodyPr>
          <a:lstStyle/>
          <a:p>
            <a:r>
              <a:rPr lang="en-US" sz="1400" dirty="0">
                <a:solidFill>
                  <a:schemeClr val="bg1"/>
                </a:solidFill>
                <a:latin typeface="Bebas Neue" panose="020B0606020202050201" pitchFamily="34" charset="0"/>
              </a:rPr>
              <a:t>{</a:t>
            </a:r>
            <a:r>
              <a:rPr lang="en-US" sz="1400" dirty="0">
                <a:solidFill>
                  <a:srgbClr val="FFFF00"/>
                </a:solidFill>
                <a:latin typeface="Bebas Neue" panose="020B0606020202050201" pitchFamily="34" charset="0"/>
              </a:rPr>
              <a:t>'</a:t>
            </a:r>
            <a:r>
              <a:rPr lang="en-US" sz="1400" dirty="0" err="1">
                <a:solidFill>
                  <a:srgbClr val="FFFF00"/>
                </a:solidFill>
                <a:latin typeface="Bebas Neue" panose="020B0606020202050201" pitchFamily="34" charset="0"/>
              </a:rPr>
              <a:t>start_or_end</a:t>
            </a:r>
            <a:r>
              <a:rPr lang="en-US" sz="1400" dirty="0">
                <a:solidFill>
                  <a:schemeClr val="bg1"/>
                </a:solidFill>
                <a:latin typeface="Bebas Neue" panose="020B0606020202050201" pitchFamily="34" charset="0"/>
              </a:rPr>
              <a:t>': 'start',</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a:t>
            </a:r>
            <a:r>
              <a:rPr lang="en-US" sz="1400" dirty="0" err="1">
                <a:solidFill>
                  <a:srgbClr val="FFFF00"/>
                </a:solidFill>
                <a:latin typeface="Bebas Neue" panose="020B0606020202050201" pitchFamily="34" charset="0"/>
              </a:rPr>
              <a:t>logtime</a:t>
            </a:r>
            <a:r>
              <a:rPr lang="en-US" sz="1400" dirty="0">
                <a:solidFill>
                  <a:schemeClr val="bg1"/>
                </a:solidFill>
                <a:latin typeface="Bebas Neue" panose="020B0606020202050201" pitchFamily="34" charset="0"/>
              </a:rPr>
              <a:t>': '2021-10-07 21:40:24',</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a:t>
            </a:r>
            <a:r>
              <a:rPr lang="en-US" sz="1400" dirty="0" err="1">
                <a:solidFill>
                  <a:srgbClr val="FFFF00"/>
                </a:solidFill>
                <a:latin typeface="Bebas Neue" panose="020B0606020202050201" pitchFamily="34" charset="0"/>
              </a:rPr>
              <a:t>operator_name</a:t>
            </a:r>
            <a:r>
              <a:rPr lang="en-US" sz="1400" dirty="0">
                <a:solidFill>
                  <a:schemeClr val="bg1"/>
                </a:solidFill>
                <a:latin typeface="Bebas Neue" panose="020B0606020202050201" pitchFamily="34" charset="0"/>
              </a:rPr>
              <a:t>': 'Tapas Roy',</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'mileage</a:t>
            </a:r>
            <a:r>
              <a:rPr lang="en-US" sz="1400" dirty="0">
                <a:solidFill>
                  <a:schemeClr val="bg1"/>
                </a:solidFill>
                <a:latin typeface="Bebas Neue" panose="020B0606020202050201" pitchFamily="34" charset="0"/>
              </a:rPr>
              <a:t>': '2500',</a:t>
            </a:r>
          </a:p>
          <a:p>
            <a:r>
              <a:rPr lang="en-US" sz="1400" dirty="0">
                <a:solidFill>
                  <a:schemeClr val="bg1"/>
                </a:solidFill>
                <a:latin typeface="Bebas Neue" panose="020B0606020202050201" pitchFamily="34" charset="0"/>
              </a:rPr>
              <a:t> </a:t>
            </a:r>
            <a:r>
              <a:rPr lang="en-US" sz="1400" dirty="0">
                <a:solidFill>
                  <a:srgbClr val="FFFF00"/>
                </a:solidFill>
                <a:latin typeface="Bebas Neue" panose="020B0606020202050201" pitchFamily="34" charset="0"/>
              </a:rPr>
              <a:t>'</a:t>
            </a:r>
            <a:r>
              <a:rPr lang="en-US" sz="1400" dirty="0" err="1">
                <a:solidFill>
                  <a:srgbClr val="FFFF00"/>
                </a:solidFill>
                <a:latin typeface="Bebas Neue" panose="020B0606020202050201" pitchFamily="34" charset="0"/>
              </a:rPr>
              <a:t>safety_OK</a:t>
            </a:r>
            <a:r>
              <a:rPr lang="en-US" sz="1400" dirty="0">
                <a:solidFill>
                  <a:srgbClr val="FFFF00"/>
                </a:solidFill>
                <a:latin typeface="Bebas Neue" panose="020B0606020202050201" pitchFamily="34" charset="0"/>
              </a:rPr>
              <a:t>?': </a:t>
            </a:r>
            <a:r>
              <a:rPr lang="en-US" sz="1400" dirty="0">
                <a:solidFill>
                  <a:schemeClr val="bg1"/>
                </a:solidFill>
                <a:latin typeface="Bebas Neue" panose="020B0606020202050201" pitchFamily="34" charset="0"/>
              </a:rPr>
              <a:t>'Y'}</a:t>
            </a:r>
          </a:p>
        </p:txBody>
      </p:sp>
      <p:sp>
        <p:nvSpPr>
          <p:cNvPr id="73" name="TextBox 72">
            <a:extLst>
              <a:ext uri="{FF2B5EF4-FFF2-40B4-BE49-F238E27FC236}">
                <a16:creationId xmlns:a16="http://schemas.microsoft.com/office/drawing/2014/main" id="{9575ADBA-77AD-4F70-BBF4-9F19EFB3BBD0}"/>
              </a:ext>
            </a:extLst>
          </p:cNvPr>
          <p:cNvSpPr txBox="1"/>
          <p:nvPr/>
        </p:nvSpPr>
        <p:spPr>
          <a:xfrm>
            <a:off x="1524000" y="1436614"/>
            <a:ext cx="3294677"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BACKENDS</a:t>
            </a:r>
          </a:p>
        </p:txBody>
      </p:sp>
      <p:sp>
        <p:nvSpPr>
          <p:cNvPr id="74" name="TextBox 73">
            <a:extLst>
              <a:ext uri="{FF2B5EF4-FFF2-40B4-BE49-F238E27FC236}">
                <a16:creationId xmlns:a16="http://schemas.microsoft.com/office/drawing/2014/main" id="{428E0178-1375-427A-AE16-2B808B5429A8}"/>
              </a:ext>
            </a:extLst>
          </p:cNvPr>
          <p:cNvSpPr txBox="1"/>
          <p:nvPr/>
        </p:nvSpPr>
        <p:spPr>
          <a:xfrm>
            <a:off x="206600" y="2868988"/>
            <a:ext cx="1235205" cy="369332"/>
          </a:xfrm>
          <a:prstGeom prst="rect">
            <a:avLst/>
          </a:prstGeom>
          <a:solidFill>
            <a:srgbClr val="00B0F0"/>
          </a:solidFill>
        </p:spPr>
        <p:txBody>
          <a:bodyPr wrap="square" rtlCol="0">
            <a:spAutoFit/>
          </a:bodyPr>
          <a:lstStyle/>
          <a:p>
            <a:pPr algn="ctr"/>
            <a:r>
              <a:rPr lang="en-US" dirty="0">
                <a:latin typeface="Bebas Neue" panose="020B0606020202050201" pitchFamily="34" charset="0"/>
              </a:rPr>
              <a:t>IPFS</a:t>
            </a:r>
          </a:p>
        </p:txBody>
      </p:sp>
      <p:sp>
        <p:nvSpPr>
          <p:cNvPr id="75" name="Arrow: Left 74">
            <a:extLst>
              <a:ext uri="{FF2B5EF4-FFF2-40B4-BE49-F238E27FC236}">
                <a16:creationId xmlns:a16="http://schemas.microsoft.com/office/drawing/2014/main" id="{0BC075DB-FCB6-4728-8FBD-94B31D3A6422}"/>
              </a:ext>
            </a:extLst>
          </p:cNvPr>
          <p:cNvSpPr/>
          <p:nvPr/>
        </p:nvSpPr>
        <p:spPr>
          <a:xfrm>
            <a:off x="4867829" y="2642590"/>
            <a:ext cx="1758226"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IPFS API CALL</a:t>
            </a:r>
          </a:p>
        </p:txBody>
      </p:sp>
      <p:sp>
        <p:nvSpPr>
          <p:cNvPr id="76" name="Arrow: Right 75">
            <a:extLst>
              <a:ext uri="{FF2B5EF4-FFF2-40B4-BE49-F238E27FC236}">
                <a16:creationId xmlns:a16="http://schemas.microsoft.com/office/drawing/2014/main" id="{A6AD8A4D-54BA-48BF-8E59-566BCACCCE08}"/>
              </a:ext>
            </a:extLst>
          </p:cNvPr>
          <p:cNvSpPr/>
          <p:nvPr/>
        </p:nvSpPr>
        <p:spPr>
          <a:xfrm>
            <a:off x="4867829" y="3176677"/>
            <a:ext cx="1758226" cy="39041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IPFS CO-ORDINATE (URI)</a:t>
            </a:r>
          </a:p>
        </p:txBody>
      </p:sp>
      <p:sp>
        <p:nvSpPr>
          <p:cNvPr id="77" name="TextBox 76">
            <a:extLst>
              <a:ext uri="{FF2B5EF4-FFF2-40B4-BE49-F238E27FC236}">
                <a16:creationId xmlns:a16="http://schemas.microsoft.com/office/drawing/2014/main" id="{4E6354B0-66FC-4228-84A9-95C195899379}"/>
              </a:ext>
            </a:extLst>
          </p:cNvPr>
          <p:cNvSpPr txBox="1"/>
          <p:nvPr/>
        </p:nvSpPr>
        <p:spPr>
          <a:xfrm>
            <a:off x="1519468" y="4005628"/>
            <a:ext cx="3299209" cy="1731243"/>
          </a:xfrm>
          <a:prstGeom prst="rect">
            <a:avLst/>
          </a:prstGeom>
          <a:noFill/>
          <a:ln>
            <a:solidFill>
              <a:schemeClr val="bg1"/>
            </a:solidFill>
          </a:ln>
        </p:spPr>
        <p:txBody>
          <a:bodyPr wrap="square" rtlCol="0">
            <a:spAutoFit/>
          </a:bodyPr>
          <a:lstStyle/>
          <a:p>
            <a:r>
              <a:rPr lang="en-US" sz="1400" dirty="0" err="1">
                <a:solidFill>
                  <a:schemeClr val="bg1"/>
                </a:solidFill>
                <a:latin typeface="Bebas Neue" panose="020B0606020202050201" pitchFamily="34" charset="0"/>
              </a:rPr>
              <a:t>registerLog</a:t>
            </a:r>
            <a:r>
              <a:rPr lang="en-US" sz="1400" dirty="0">
                <a:solidFill>
                  <a:schemeClr val="bg1"/>
                </a:solidFill>
                <a:latin typeface="Bebas Neue" panose="020B0606020202050201" pitchFamily="34" charset="0"/>
              </a:rPr>
              <a:t>(</a:t>
            </a:r>
            <a:r>
              <a:rPr lang="en-US" sz="1400" dirty="0" err="1">
                <a:solidFill>
                  <a:schemeClr val="bg1"/>
                </a:solidFill>
                <a:latin typeface="Bebas Neue" panose="020B0606020202050201" pitchFamily="34" charset="0"/>
              </a:rPr>
              <a:t>token_id</a:t>
            </a:r>
            <a:r>
              <a:rPr lang="en-US" sz="1400" dirty="0">
                <a:solidFill>
                  <a:schemeClr val="bg1"/>
                </a:solidFill>
                <a:latin typeface="Bebas Neue" panose="020B0606020202050201" pitchFamily="34" charset="0"/>
              </a:rPr>
              <a:t>, </a:t>
            </a:r>
            <a:r>
              <a:rPr lang="en-US" sz="1400" dirty="0" err="1">
                <a:solidFill>
                  <a:schemeClr val="bg1"/>
                </a:solidFill>
                <a:latin typeface="Bebas Neue" panose="020B0606020202050201" pitchFamily="34" charset="0"/>
              </a:rPr>
              <a:t>ipfs</a:t>
            </a:r>
            <a:r>
              <a:rPr lang="en-US" sz="1400" dirty="0">
                <a:solidFill>
                  <a:schemeClr val="bg1"/>
                </a:solidFill>
                <a:latin typeface="Bebas Neue" panose="020B0606020202050201" pitchFamily="34" charset="0"/>
              </a:rPr>
              <a:t> </a:t>
            </a:r>
            <a:r>
              <a:rPr lang="en-US" sz="1400" dirty="0" err="1">
                <a:solidFill>
                  <a:schemeClr val="bg1"/>
                </a:solidFill>
                <a:latin typeface="Bebas Neue" panose="020B0606020202050201" pitchFamily="34" charset="0"/>
              </a:rPr>
              <a:t>uri</a:t>
            </a:r>
            <a:r>
              <a:rPr lang="en-US" sz="1400" dirty="0">
                <a:solidFill>
                  <a:schemeClr val="bg1"/>
                </a:solidFill>
                <a:latin typeface="Bebas Neue" panose="020B0606020202050201" pitchFamily="34" charset="0"/>
              </a:rPr>
              <a:t>)  {</a:t>
            </a:r>
          </a:p>
          <a:p>
            <a:pPr>
              <a:spcBef>
                <a:spcPts val="300"/>
              </a:spcBef>
              <a:spcAft>
                <a:spcPts val="300"/>
              </a:spcAft>
            </a:pPr>
            <a:r>
              <a:rPr lang="en-US" sz="1400" dirty="0">
                <a:solidFill>
                  <a:schemeClr val="bg1"/>
                </a:solidFill>
                <a:latin typeface="Bebas Neue" panose="020B0606020202050201" pitchFamily="34" charset="0"/>
              </a:rPr>
              <a:t>    </a:t>
            </a:r>
            <a:r>
              <a:rPr lang="en-US" sz="1400" strike="sngStrike" dirty="0">
                <a:solidFill>
                  <a:schemeClr val="bg1"/>
                </a:solidFill>
                <a:latin typeface="Bebas Neue" panose="020B0606020202050201" pitchFamily="34" charset="0"/>
              </a:rPr>
              <a:t>(1) mint </a:t>
            </a:r>
            <a:r>
              <a:rPr lang="en-US" sz="1400" strike="sngStrike" dirty="0" err="1">
                <a:solidFill>
                  <a:schemeClr val="bg1"/>
                </a:solidFill>
                <a:latin typeface="Bebas Neue" panose="020B0606020202050201" pitchFamily="34" charset="0"/>
              </a:rPr>
              <a:t>nft</a:t>
            </a:r>
            <a:endParaRPr lang="en-US" sz="1400" strike="sngStrike" dirty="0">
              <a:solidFill>
                <a:schemeClr val="bg1"/>
              </a:solidFill>
              <a:latin typeface="Bebas Neue" panose="020B0606020202050201" pitchFamily="34" charset="0"/>
            </a:endParaRPr>
          </a:p>
          <a:p>
            <a:pPr>
              <a:spcBef>
                <a:spcPts val="300"/>
              </a:spcBef>
              <a:spcAft>
                <a:spcPts val="300"/>
              </a:spcAft>
            </a:pPr>
            <a:r>
              <a:rPr lang="en-US" sz="1400" dirty="0">
                <a:solidFill>
                  <a:schemeClr val="bg1"/>
                </a:solidFill>
                <a:latin typeface="Bebas Neue" panose="020B0606020202050201" pitchFamily="34" charset="0"/>
              </a:rPr>
              <a:t>    (2) update on-chain vehicle object     </a:t>
            </a:r>
          </a:p>
          <a:p>
            <a:pPr>
              <a:spcBef>
                <a:spcPts val="300"/>
              </a:spcBef>
              <a:spcAft>
                <a:spcPts val="300"/>
              </a:spcAft>
            </a:pPr>
            <a:r>
              <a:rPr lang="en-US" sz="1400" dirty="0">
                <a:solidFill>
                  <a:schemeClr val="bg1"/>
                </a:solidFill>
                <a:latin typeface="Bebas Neue" panose="020B0606020202050201" pitchFamily="34" charset="0"/>
              </a:rPr>
              <a:t>    (3) map </a:t>
            </a:r>
            <a:r>
              <a:rPr lang="en-US" sz="1400" dirty="0" err="1">
                <a:solidFill>
                  <a:schemeClr val="bg1"/>
                </a:solidFill>
                <a:latin typeface="Bebas Neue" panose="020B0606020202050201" pitchFamily="34" charset="0"/>
              </a:rPr>
              <a:t>token_id</a:t>
            </a:r>
            <a:r>
              <a:rPr lang="en-US" sz="1400" dirty="0">
                <a:solidFill>
                  <a:schemeClr val="bg1"/>
                </a:solidFill>
                <a:latin typeface="Bebas Neue" panose="020B0606020202050201" pitchFamily="34" charset="0"/>
              </a:rPr>
              <a:t> to IFPS </a:t>
            </a:r>
            <a:r>
              <a:rPr lang="en-US" sz="1400" dirty="0" err="1">
                <a:solidFill>
                  <a:schemeClr val="bg1"/>
                </a:solidFill>
                <a:latin typeface="Bebas Neue" panose="020B0606020202050201" pitchFamily="34" charset="0"/>
              </a:rPr>
              <a:t>Log_URI</a:t>
            </a:r>
            <a:r>
              <a:rPr lang="en-US" sz="1400" dirty="0">
                <a:solidFill>
                  <a:schemeClr val="bg1"/>
                </a:solidFill>
                <a:latin typeface="Bebas Neue" panose="020B0606020202050201" pitchFamily="34" charset="0"/>
              </a:rPr>
              <a:t> </a:t>
            </a:r>
            <a:r>
              <a:rPr lang="en-US" sz="1400" b="1" dirty="0">
                <a:solidFill>
                  <a:srgbClr val="66FF66"/>
                </a:solidFill>
                <a:latin typeface="Bebas Neue" panose="020B0606020202050201" pitchFamily="34" charset="0"/>
              </a:rPr>
              <a:t>(1:n)</a:t>
            </a:r>
            <a:endParaRPr lang="en-US" sz="1400" dirty="0">
              <a:solidFill>
                <a:schemeClr val="bg1"/>
              </a:solidFill>
              <a:latin typeface="Bebas Neue" panose="020B0606020202050201" pitchFamily="34" charset="0"/>
            </a:endParaRPr>
          </a:p>
          <a:p>
            <a:pPr>
              <a:spcBef>
                <a:spcPts val="300"/>
              </a:spcBef>
              <a:spcAft>
                <a:spcPts val="300"/>
              </a:spcAft>
            </a:pPr>
            <a:r>
              <a:rPr lang="en-US" sz="1400" dirty="0">
                <a:solidFill>
                  <a:schemeClr val="bg1"/>
                </a:solidFill>
                <a:latin typeface="Bebas Neue" panose="020B0606020202050201" pitchFamily="34" charset="0"/>
              </a:rPr>
              <a:t>    (3) emit state change event</a:t>
            </a:r>
          </a:p>
          <a:p>
            <a:pPr>
              <a:spcBef>
                <a:spcPts val="300"/>
              </a:spcBef>
              <a:spcAft>
                <a:spcPts val="300"/>
              </a:spcAft>
            </a:pPr>
            <a:r>
              <a:rPr lang="en-US" sz="1400" dirty="0">
                <a:solidFill>
                  <a:schemeClr val="bg1"/>
                </a:solidFill>
                <a:latin typeface="Bebas Neue" panose="020B0606020202050201" pitchFamily="34" charset="0"/>
              </a:rPr>
              <a:t>    (4) reward user with utility tokens   }</a:t>
            </a:r>
          </a:p>
        </p:txBody>
      </p:sp>
      <p:sp>
        <p:nvSpPr>
          <p:cNvPr id="78" name="TextBox 77">
            <a:extLst>
              <a:ext uri="{FF2B5EF4-FFF2-40B4-BE49-F238E27FC236}">
                <a16:creationId xmlns:a16="http://schemas.microsoft.com/office/drawing/2014/main" id="{454A6673-970F-4C0F-96FC-74EA3AF7139B}"/>
              </a:ext>
            </a:extLst>
          </p:cNvPr>
          <p:cNvSpPr txBox="1"/>
          <p:nvPr/>
        </p:nvSpPr>
        <p:spPr>
          <a:xfrm>
            <a:off x="175778" y="4572786"/>
            <a:ext cx="1233495" cy="646331"/>
          </a:xfrm>
          <a:prstGeom prst="rect">
            <a:avLst/>
          </a:prstGeom>
          <a:solidFill>
            <a:srgbClr val="00B0F0"/>
          </a:solidFill>
        </p:spPr>
        <p:txBody>
          <a:bodyPr wrap="square" rtlCol="0">
            <a:spAutoFit/>
          </a:bodyPr>
          <a:lstStyle/>
          <a:p>
            <a:pPr algn="ctr"/>
            <a:r>
              <a:rPr lang="en-US" dirty="0">
                <a:latin typeface="Bebas Neue" panose="020B0606020202050201" pitchFamily="34" charset="0"/>
              </a:rPr>
              <a:t>SMART CONTRACT</a:t>
            </a:r>
          </a:p>
        </p:txBody>
      </p:sp>
      <p:sp>
        <p:nvSpPr>
          <p:cNvPr id="79" name="Arrow: Left 78">
            <a:extLst>
              <a:ext uri="{FF2B5EF4-FFF2-40B4-BE49-F238E27FC236}">
                <a16:creationId xmlns:a16="http://schemas.microsoft.com/office/drawing/2014/main" id="{B9EC7B8D-FEB6-4303-B51F-3F20048CE322}"/>
              </a:ext>
            </a:extLst>
          </p:cNvPr>
          <p:cNvSpPr/>
          <p:nvPr/>
        </p:nvSpPr>
        <p:spPr>
          <a:xfrm>
            <a:off x="4867829" y="3955966"/>
            <a:ext cx="1758226"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CONTRACT FUNCTION CALL</a:t>
            </a:r>
          </a:p>
        </p:txBody>
      </p:sp>
      <p:sp>
        <p:nvSpPr>
          <p:cNvPr id="80" name="TextBox 79">
            <a:extLst>
              <a:ext uri="{FF2B5EF4-FFF2-40B4-BE49-F238E27FC236}">
                <a16:creationId xmlns:a16="http://schemas.microsoft.com/office/drawing/2014/main" id="{CC591160-A0D0-4316-B512-0CDD83478499}"/>
              </a:ext>
            </a:extLst>
          </p:cNvPr>
          <p:cNvSpPr txBox="1"/>
          <p:nvPr/>
        </p:nvSpPr>
        <p:spPr>
          <a:xfrm>
            <a:off x="1808022" y="6147795"/>
            <a:ext cx="9151825" cy="369332"/>
          </a:xfrm>
          <a:prstGeom prst="rect">
            <a:avLst/>
          </a:prstGeom>
          <a:solidFill>
            <a:schemeClr val="dk1"/>
          </a:solidFill>
        </p:spPr>
        <p:txBody>
          <a:bodyPr wrap="square" rtlCol="0">
            <a:spAutoFit/>
          </a:bodyPr>
          <a:lstStyle/>
          <a:p>
            <a:pPr algn="ctr"/>
            <a:r>
              <a:rPr lang="en-US" dirty="0">
                <a:solidFill>
                  <a:schemeClr val="accent6">
                    <a:lumMod val="60000"/>
                    <a:lumOff val="40000"/>
                  </a:schemeClr>
                </a:solidFill>
                <a:latin typeface="Bebas Neue" panose="020B0606020202050201" pitchFamily="34" charset="0"/>
              </a:rPr>
              <a:t>NOTE: THERE IS A SIMILAR WORKFLOW FOR BOTH LOGBOOK AND SERVICE DETAILS ENTRY</a:t>
            </a:r>
          </a:p>
        </p:txBody>
      </p:sp>
    </p:spTree>
    <p:extLst>
      <p:ext uri="{BB962C8B-B14F-4D97-AF65-F5344CB8AC3E}">
        <p14:creationId xmlns:p14="http://schemas.microsoft.com/office/powerpoint/2010/main" val="335156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82C3B-BDFC-48B5-8D1E-DF959A393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0"/>
            <a:ext cx="12192000" cy="685582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OUTLINE</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5294051" cy="4524494"/>
          </a:xfrm>
        </p:spPr>
        <p:txBody>
          <a:bodyPr/>
          <a:lstStyle/>
          <a:p>
            <a:pPr marL="342900" indent="-342900" algn="just">
              <a:buFont typeface="Arial" panose="020B0604020202020204" pitchFamily="34" charset="0"/>
              <a:buChar char="•"/>
            </a:pPr>
            <a:r>
              <a:rPr lang="en-US" dirty="0">
                <a:solidFill>
                  <a:schemeClr val="tx1">
                    <a:lumMod val="50000"/>
                    <a:lumOff val="50000"/>
                  </a:schemeClr>
                </a:solidFill>
                <a:latin typeface="Bebas Neue" panose="020B0606020202050201" pitchFamily="34" charset="0"/>
              </a:rPr>
              <a:t>Introduction to FLEETCOIN</a:t>
            </a:r>
          </a:p>
          <a:p>
            <a:pPr marL="342900" indent="-342900" algn="just">
              <a:buFont typeface="Arial" panose="020B0604020202020204" pitchFamily="34" charset="0"/>
              <a:buChar char="•"/>
            </a:pPr>
            <a:r>
              <a:rPr lang="en-US" dirty="0">
                <a:solidFill>
                  <a:schemeClr val="tx1">
                    <a:lumMod val="50000"/>
                    <a:lumOff val="50000"/>
                  </a:schemeClr>
                </a:solidFill>
                <a:latin typeface="Bebas Neue" panose="020B0606020202050201" pitchFamily="34" charset="0"/>
              </a:rPr>
              <a:t>four different personas</a:t>
            </a:r>
          </a:p>
          <a:p>
            <a:pPr marL="342900" indent="-342900" algn="just">
              <a:buFont typeface="Arial" panose="020B0604020202020204" pitchFamily="34" charset="0"/>
              <a:buChar char="•"/>
            </a:pPr>
            <a:r>
              <a:rPr lang="en-US" dirty="0">
                <a:solidFill>
                  <a:schemeClr val="tx1">
                    <a:lumMod val="50000"/>
                    <a:lumOff val="50000"/>
                  </a:schemeClr>
                </a:solidFill>
                <a:latin typeface="Bebas Neue" panose="020B0606020202050201" pitchFamily="34" charset="0"/>
              </a:rPr>
              <a:t>HOW </a:t>
            </a:r>
            <a:r>
              <a:rPr lang="en-US" dirty="0" err="1">
                <a:solidFill>
                  <a:schemeClr val="tx1">
                    <a:lumMod val="50000"/>
                    <a:lumOff val="50000"/>
                  </a:schemeClr>
                </a:solidFill>
                <a:latin typeface="Bebas Neue" panose="020B0606020202050201" pitchFamily="34" charset="0"/>
              </a:rPr>
              <a:t>FLEETcoin</a:t>
            </a:r>
            <a:r>
              <a:rPr lang="en-US" dirty="0">
                <a:solidFill>
                  <a:schemeClr val="tx1">
                    <a:lumMod val="50000"/>
                    <a:lumOff val="50000"/>
                  </a:schemeClr>
                </a:solidFill>
                <a:latin typeface="Bebas Neue" panose="020B0606020202050201" pitchFamily="34" charset="0"/>
              </a:rPr>
              <a:t> works</a:t>
            </a:r>
          </a:p>
          <a:p>
            <a:pPr marL="342900" indent="-342900" algn="just">
              <a:buFont typeface="Arial" panose="020B0604020202020204" pitchFamily="34" charset="0"/>
              <a:buChar char="•"/>
            </a:pPr>
            <a:r>
              <a:rPr lang="en-US" dirty="0">
                <a:solidFill>
                  <a:schemeClr val="tx1">
                    <a:lumMod val="50000"/>
                    <a:lumOff val="50000"/>
                  </a:schemeClr>
                </a:solidFill>
                <a:latin typeface="Bebas Neue" panose="020B0606020202050201" pitchFamily="34" charset="0"/>
              </a:rPr>
              <a:t>REWARDING users</a:t>
            </a:r>
          </a:p>
          <a:p>
            <a:pPr marL="342900" indent="-342900" algn="just">
              <a:buFont typeface="Arial" panose="020B0604020202020204" pitchFamily="34" charset="0"/>
              <a:buChar char="•"/>
            </a:pPr>
            <a:r>
              <a:rPr lang="en-US" dirty="0">
                <a:solidFill>
                  <a:schemeClr val="tx1">
                    <a:lumMod val="50000"/>
                    <a:lumOff val="50000"/>
                  </a:schemeClr>
                </a:solidFill>
                <a:latin typeface="Bebas Neue" panose="020B0606020202050201" pitchFamily="34" charset="0"/>
              </a:rPr>
              <a:t>TRADEABLE NFTS</a:t>
            </a:r>
          </a:p>
        </p:txBody>
      </p:sp>
    </p:spTree>
    <p:extLst>
      <p:ext uri="{BB962C8B-B14F-4D97-AF65-F5344CB8AC3E}">
        <p14:creationId xmlns:p14="http://schemas.microsoft.com/office/powerpoint/2010/main" val="24978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6292D7-8C36-41D7-A50C-D1C7050881B9}"/>
              </a:ext>
            </a:extLst>
          </p:cNvPr>
          <p:cNvSpPr/>
          <p:nvPr/>
        </p:nvSpPr>
        <p:spPr>
          <a:xfrm>
            <a:off x="0" y="20548"/>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5" y="338938"/>
            <a:ext cx="10223053"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 </a:t>
            </a:r>
          </a:p>
        </p:txBody>
      </p:sp>
      <p:sp>
        <p:nvSpPr>
          <p:cNvPr id="26" name="TextBox 25">
            <a:extLst>
              <a:ext uri="{FF2B5EF4-FFF2-40B4-BE49-F238E27FC236}">
                <a16:creationId xmlns:a16="http://schemas.microsoft.com/office/drawing/2014/main" id="{F326022D-4B3E-4BA4-9BB9-B96E56C3C571}"/>
              </a:ext>
            </a:extLst>
          </p:cNvPr>
          <p:cNvSpPr txBox="1"/>
          <p:nvPr/>
        </p:nvSpPr>
        <p:spPr>
          <a:xfrm>
            <a:off x="391918" y="1953703"/>
            <a:ext cx="5207499" cy="1754326"/>
          </a:xfrm>
          <a:prstGeom prst="rect">
            <a:avLst/>
          </a:prstGeom>
          <a:noFill/>
        </p:spPr>
        <p:txBody>
          <a:bodyPr wrap="square">
            <a:spAutoFit/>
          </a:bodyPr>
          <a:lstStyle/>
          <a:p>
            <a:r>
              <a:rPr lang="en-US" dirty="0">
                <a:solidFill>
                  <a:srgbClr val="99FF66"/>
                </a:solidFill>
                <a:latin typeface="Bebas Neue" panose="020B0606020202050201" pitchFamily="34" charset="0"/>
              </a:rPr>
              <a:t>Mapping(</a:t>
            </a:r>
            <a:r>
              <a:rPr lang="en-US" dirty="0" err="1">
                <a:solidFill>
                  <a:srgbClr val="99FF66"/>
                </a:solidFill>
                <a:latin typeface="Bebas Neue" panose="020B0606020202050201" pitchFamily="34" charset="0"/>
              </a:rPr>
              <a:t>token_id</a:t>
            </a:r>
            <a:r>
              <a:rPr lang="en-US" dirty="0">
                <a:solidFill>
                  <a:srgbClr val="99FF66"/>
                </a:solidFill>
                <a:latin typeface="Bebas Neue" panose="020B0606020202050201" pitchFamily="34" charset="0"/>
              </a:rPr>
              <a:t> =&gt; string[]) public vehicle history</a:t>
            </a:r>
          </a:p>
          <a:p>
            <a:endParaRPr lang="en-US" dirty="0">
              <a:solidFill>
                <a:schemeClr val="bg1"/>
              </a:solidFill>
              <a:latin typeface="Bebas Neue" panose="020B0606020202050201" pitchFamily="34" charset="0"/>
            </a:endParaRPr>
          </a:p>
          <a:p>
            <a:pPr marL="285750" indent="-285750">
              <a:buFont typeface="Arial" panose="020B0604020202020204" pitchFamily="34" charset="0"/>
              <a:buChar char="•"/>
            </a:pPr>
            <a:r>
              <a:rPr lang="en-US" dirty="0">
                <a:solidFill>
                  <a:schemeClr val="bg1"/>
                </a:solidFill>
                <a:latin typeface="Bebas Neue" panose="020B0606020202050201" pitchFamily="34" charset="0"/>
              </a:rPr>
              <a:t>string is an array of bytes and string[] is a 2-d array - not supported by solidity</a:t>
            </a:r>
          </a:p>
          <a:p>
            <a:pPr marL="285750" indent="-285750">
              <a:buFont typeface="Arial" panose="020B0604020202020204" pitchFamily="34" charset="0"/>
              <a:buChar char="•"/>
            </a:pPr>
            <a:r>
              <a:rPr lang="en-US" dirty="0">
                <a:solidFill>
                  <a:schemeClr val="bg1"/>
                </a:solidFill>
                <a:latin typeface="Bebas Neue" panose="020B0606020202050201" pitchFamily="34" charset="0"/>
              </a:rPr>
              <a:t>However, solidity supports array of structs driving the solution on right</a:t>
            </a:r>
          </a:p>
        </p:txBody>
      </p:sp>
      <p:sp>
        <p:nvSpPr>
          <p:cNvPr id="27" name="TextBox 26">
            <a:extLst>
              <a:ext uri="{FF2B5EF4-FFF2-40B4-BE49-F238E27FC236}">
                <a16:creationId xmlns:a16="http://schemas.microsoft.com/office/drawing/2014/main" id="{BE18EA05-B502-443B-81C3-59625906D2C6}"/>
              </a:ext>
            </a:extLst>
          </p:cNvPr>
          <p:cNvSpPr txBox="1"/>
          <p:nvPr/>
        </p:nvSpPr>
        <p:spPr>
          <a:xfrm>
            <a:off x="5809901" y="1673160"/>
            <a:ext cx="5207499" cy="1077218"/>
          </a:xfrm>
          <a:prstGeom prst="rect">
            <a:avLst/>
          </a:prstGeom>
          <a:noFill/>
        </p:spPr>
        <p:txBody>
          <a:bodyPr wrap="square">
            <a:spAutoFit/>
          </a:bodyPr>
          <a:lstStyle/>
          <a:p>
            <a:r>
              <a:rPr lang="en-US" sz="1600" dirty="0">
                <a:solidFill>
                  <a:srgbClr val="99FF66"/>
                </a:solidFill>
                <a:latin typeface="Bebas Neue" panose="020B0606020202050201" pitchFamily="34" charset="0"/>
              </a:rPr>
              <a:t>struct </a:t>
            </a:r>
            <a:r>
              <a:rPr lang="en-US" sz="1600" dirty="0" err="1">
                <a:solidFill>
                  <a:srgbClr val="99FF66"/>
                </a:solidFill>
                <a:latin typeface="Bebas Neue" panose="020B0606020202050201" pitchFamily="34" charset="0"/>
              </a:rPr>
              <a:t>logURIStruct</a:t>
            </a:r>
            <a:r>
              <a:rPr lang="en-US" sz="1600" dirty="0">
                <a:solidFill>
                  <a:srgbClr val="99FF66"/>
                </a:solidFill>
                <a:latin typeface="Bebas Neue" panose="020B0606020202050201" pitchFamily="34" charset="0"/>
              </a:rPr>
              <a:t> {</a:t>
            </a:r>
          </a:p>
          <a:p>
            <a:r>
              <a:rPr lang="en-US" sz="1600" dirty="0">
                <a:solidFill>
                  <a:srgbClr val="99FF66"/>
                </a:solidFill>
                <a:latin typeface="Bebas Neue" panose="020B0606020202050201" pitchFamily="34" charset="0"/>
              </a:rPr>
              <a:t>	string IPFS_URI;</a:t>
            </a:r>
          </a:p>
          <a:p>
            <a:r>
              <a:rPr lang="en-US" sz="1600" dirty="0">
                <a:solidFill>
                  <a:srgbClr val="99FF66"/>
                </a:solidFill>
                <a:latin typeface="Bebas Neue" panose="020B0606020202050201" pitchFamily="34" charset="0"/>
              </a:rPr>
              <a:t>	}</a:t>
            </a:r>
          </a:p>
          <a:p>
            <a:r>
              <a:rPr lang="en-US" sz="1600" dirty="0">
                <a:solidFill>
                  <a:srgbClr val="99FF66"/>
                </a:solidFill>
                <a:latin typeface="Bebas Neue" panose="020B0606020202050201" pitchFamily="34" charset="0"/>
              </a:rPr>
              <a:t>mapping(</a:t>
            </a:r>
            <a:r>
              <a:rPr lang="en-US" sz="1600" dirty="0" err="1">
                <a:solidFill>
                  <a:srgbClr val="99FF66"/>
                </a:solidFill>
                <a:latin typeface="Bebas Neue" panose="020B0606020202050201" pitchFamily="34" charset="0"/>
              </a:rPr>
              <a:t>uint</a:t>
            </a:r>
            <a:r>
              <a:rPr lang="en-US" sz="1600" dirty="0">
                <a:solidFill>
                  <a:srgbClr val="99FF66"/>
                </a:solidFill>
                <a:latin typeface="Bebas Neue" panose="020B0606020202050201" pitchFamily="34" charset="0"/>
              </a:rPr>
              <a:t> =&gt; </a:t>
            </a:r>
            <a:r>
              <a:rPr lang="en-US" sz="1600" dirty="0" err="1">
                <a:solidFill>
                  <a:srgbClr val="99FF66"/>
                </a:solidFill>
                <a:latin typeface="Bebas Neue" panose="020B0606020202050201" pitchFamily="34" charset="0"/>
              </a:rPr>
              <a:t>logURIStruct</a:t>
            </a:r>
            <a:r>
              <a:rPr lang="en-US" sz="1600" b="1" dirty="0">
                <a:solidFill>
                  <a:srgbClr val="FFFF00"/>
                </a:solidFill>
                <a:latin typeface="Bebas Neue" panose="020B0606020202050201" pitchFamily="34" charset="0"/>
              </a:rPr>
              <a:t>[]</a:t>
            </a:r>
            <a:r>
              <a:rPr lang="en-US" sz="1600" dirty="0">
                <a:solidFill>
                  <a:srgbClr val="99FF66"/>
                </a:solidFill>
                <a:latin typeface="Bebas Neue" panose="020B0606020202050201" pitchFamily="34" charset="0"/>
              </a:rPr>
              <a:t>) </a:t>
            </a:r>
            <a:r>
              <a:rPr lang="en-US" sz="1600" dirty="0" err="1">
                <a:solidFill>
                  <a:srgbClr val="99FF66"/>
                </a:solidFill>
                <a:latin typeface="Bebas Neue" panose="020B0606020202050201" pitchFamily="34" charset="0"/>
              </a:rPr>
              <a:t>logHistory</a:t>
            </a:r>
            <a:r>
              <a:rPr lang="en-US" sz="1600" dirty="0">
                <a:solidFill>
                  <a:srgbClr val="00B0F0"/>
                </a:solidFill>
                <a:latin typeface="Bebas Neue" panose="020B0606020202050201" pitchFamily="34" charset="0"/>
              </a:rPr>
              <a:t>;</a:t>
            </a:r>
          </a:p>
        </p:txBody>
      </p:sp>
      <p:sp>
        <p:nvSpPr>
          <p:cNvPr id="7" name="TextBox 6">
            <a:extLst>
              <a:ext uri="{FF2B5EF4-FFF2-40B4-BE49-F238E27FC236}">
                <a16:creationId xmlns:a16="http://schemas.microsoft.com/office/drawing/2014/main" id="{B8789882-6091-4269-B350-1C8A278A0725}"/>
              </a:ext>
            </a:extLst>
          </p:cNvPr>
          <p:cNvSpPr txBox="1"/>
          <p:nvPr/>
        </p:nvSpPr>
        <p:spPr>
          <a:xfrm>
            <a:off x="6512088" y="3904173"/>
            <a:ext cx="1388733" cy="369332"/>
          </a:xfrm>
          <a:prstGeom prst="rect">
            <a:avLst/>
          </a:prstGeom>
          <a:solidFill>
            <a:schemeClr val="accent1"/>
          </a:solidFill>
        </p:spPr>
        <p:txBody>
          <a:bodyPr wrap="square" rtlCol="0">
            <a:spAutoFit/>
          </a:bodyPr>
          <a:lstStyle/>
          <a:p>
            <a:r>
              <a:rPr lang="en-US" dirty="0" err="1">
                <a:solidFill>
                  <a:schemeClr val="bg1"/>
                </a:solidFill>
                <a:latin typeface="Bebas Neue" panose="020B0606020202050201" pitchFamily="34" charset="0"/>
              </a:rPr>
              <a:t>Token_id</a:t>
            </a:r>
            <a:r>
              <a:rPr lang="en-US" dirty="0">
                <a:solidFill>
                  <a:schemeClr val="bg1"/>
                </a:solidFill>
                <a:latin typeface="Bebas Neue" panose="020B0606020202050201" pitchFamily="34" charset="0"/>
              </a:rPr>
              <a:t> = 1</a:t>
            </a:r>
          </a:p>
        </p:txBody>
      </p:sp>
      <p:graphicFrame>
        <p:nvGraphicFramePr>
          <p:cNvPr id="8" name="Table 8">
            <a:extLst>
              <a:ext uri="{FF2B5EF4-FFF2-40B4-BE49-F238E27FC236}">
                <a16:creationId xmlns:a16="http://schemas.microsoft.com/office/drawing/2014/main" id="{58ECDACC-5197-4A4C-B411-679AA8671FE1}"/>
              </a:ext>
            </a:extLst>
          </p:cNvPr>
          <p:cNvGraphicFramePr>
            <a:graphicFrameLocks noGrp="1"/>
          </p:cNvGraphicFramePr>
          <p:nvPr>
            <p:extLst>
              <p:ext uri="{D42A27DB-BD31-4B8C-83A1-F6EECF244321}">
                <p14:modId xmlns:p14="http://schemas.microsoft.com/office/powerpoint/2010/main" val="1426824986"/>
              </p:ext>
            </p:extLst>
          </p:nvPr>
        </p:nvGraphicFramePr>
        <p:xfrm>
          <a:off x="9131433" y="3123817"/>
          <a:ext cx="2087937" cy="2225040"/>
        </p:xfrm>
        <a:graphic>
          <a:graphicData uri="http://schemas.openxmlformats.org/drawingml/2006/table">
            <a:tbl>
              <a:tblPr firstRow="1" bandRow="1">
                <a:tableStyleId>{BC89EF96-8CEA-46FF-86C4-4CE0E7609802}</a:tableStyleId>
              </a:tblPr>
              <a:tblGrid>
                <a:gridCol w="2087937">
                  <a:extLst>
                    <a:ext uri="{9D8B030D-6E8A-4147-A177-3AD203B41FA5}">
                      <a16:colId xmlns:a16="http://schemas.microsoft.com/office/drawing/2014/main" val="1282934129"/>
                    </a:ext>
                  </a:extLst>
                </a:gridCol>
              </a:tblGrid>
              <a:tr h="370840">
                <a:tc>
                  <a:txBody>
                    <a:bodyPr/>
                    <a:lstStyle/>
                    <a:p>
                      <a:r>
                        <a:rPr lang="en-US" sz="1400" b="0" dirty="0" err="1">
                          <a:solidFill>
                            <a:srgbClr val="00B0F0"/>
                          </a:solidFill>
                          <a:latin typeface="+mn-lt"/>
                          <a:cs typeface="Arial" panose="020B0604020202020204" pitchFamily="34" charset="0"/>
                        </a:rPr>
                        <a:t>logURIStruct</a:t>
                      </a:r>
                      <a:r>
                        <a:rPr lang="en-US" sz="1400" b="0" dirty="0">
                          <a:solidFill>
                            <a:srgbClr val="00B0F0"/>
                          </a:solidFill>
                          <a:latin typeface="+mn-lt"/>
                          <a:cs typeface="Arial" panose="020B0604020202020204" pitchFamily="34" charset="0"/>
                        </a:rPr>
                        <a:t> {URI-1}</a:t>
                      </a:r>
                      <a:endParaRPr lang="en-US" sz="1400" b="0" dirty="0">
                        <a:latin typeface="+mn-lt"/>
                        <a:cs typeface="Arial" panose="020B0604020202020204" pitchFamily="34" charset="0"/>
                      </a:endParaRPr>
                    </a:p>
                  </a:txBody>
                  <a:tcPr/>
                </a:tc>
                <a:extLst>
                  <a:ext uri="{0D108BD9-81ED-4DB2-BD59-A6C34878D82A}">
                    <a16:rowId xmlns:a16="http://schemas.microsoft.com/office/drawing/2014/main" val="37091017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rgbClr val="00B0F0"/>
                          </a:solidFill>
                        </a:rPr>
                        <a:t>logURIStruct</a:t>
                      </a:r>
                      <a:r>
                        <a:rPr lang="en-US" sz="1400" b="0" dirty="0">
                          <a:solidFill>
                            <a:srgbClr val="00B0F0"/>
                          </a:solidFill>
                        </a:rPr>
                        <a:t> {URI-1}</a:t>
                      </a:r>
                      <a:endParaRPr lang="en-US" sz="1400" b="0" dirty="0"/>
                    </a:p>
                  </a:txBody>
                  <a:tcPr/>
                </a:tc>
                <a:extLst>
                  <a:ext uri="{0D108BD9-81ED-4DB2-BD59-A6C34878D82A}">
                    <a16:rowId xmlns:a16="http://schemas.microsoft.com/office/drawing/2014/main" val="26127363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rgbClr val="00B0F0"/>
                          </a:solidFill>
                        </a:rPr>
                        <a:t>logURIStruct</a:t>
                      </a:r>
                      <a:r>
                        <a:rPr lang="en-US" sz="1400" b="0" dirty="0">
                          <a:solidFill>
                            <a:srgbClr val="00B0F0"/>
                          </a:solidFill>
                        </a:rPr>
                        <a:t> {URI-1}</a:t>
                      </a:r>
                      <a:endParaRPr lang="en-US" sz="1400" b="0" dirty="0"/>
                    </a:p>
                  </a:txBody>
                  <a:tcPr/>
                </a:tc>
                <a:extLst>
                  <a:ext uri="{0D108BD9-81ED-4DB2-BD59-A6C34878D82A}">
                    <a16:rowId xmlns:a16="http://schemas.microsoft.com/office/drawing/2014/main" val="30600768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rgbClr val="00B0F0"/>
                          </a:solidFill>
                        </a:rPr>
                        <a:t>logURIStruct</a:t>
                      </a:r>
                      <a:r>
                        <a:rPr lang="en-US" sz="1400" b="0" dirty="0">
                          <a:solidFill>
                            <a:srgbClr val="00B0F0"/>
                          </a:solidFill>
                        </a:rPr>
                        <a:t> {URI-1}</a:t>
                      </a:r>
                      <a:endParaRPr lang="en-US" sz="1400" b="0" dirty="0"/>
                    </a:p>
                  </a:txBody>
                  <a:tcPr/>
                </a:tc>
                <a:extLst>
                  <a:ext uri="{0D108BD9-81ED-4DB2-BD59-A6C34878D82A}">
                    <a16:rowId xmlns:a16="http://schemas.microsoft.com/office/drawing/2014/main" val="3882343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rgbClr val="00B0F0"/>
                          </a:solidFill>
                        </a:rPr>
                        <a:t>logURIStruct</a:t>
                      </a:r>
                      <a:r>
                        <a:rPr lang="en-US" sz="1400" b="0" dirty="0">
                          <a:solidFill>
                            <a:srgbClr val="00B0F0"/>
                          </a:solidFill>
                        </a:rPr>
                        <a:t> {URI-1}</a:t>
                      </a:r>
                      <a:endParaRPr lang="en-US" sz="1400" b="0" dirty="0"/>
                    </a:p>
                  </a:txBody>
                  <a:tcPr/>
                </a:tc>
                <a:extLst>
                  <a:ext uri="{0D108BD9-81ED-4DB2-BD59-A6C34878D82A}">
                    <a16:rowId xmlns:a16="http://schemas.microsoft.com/office/drawing/2014/main" val="8565940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a:t>
                      </a:r>
                    </a:p>
                  </a:txBody>
                  <a:tcPr/>
                </a:tc>
                <a:extLst>
                  <a:ext uri="{0D108BD9-81ED-4DB2-BD59-A6C34878D82A}">
                    <a16:rowId xmlns:a16="http://schemas.microsoft.com/office/drawing/2014/main" val="3107568819"/>
                  </a:ext>
                </a:extLst>
              </a:tr>
            </a:tbl>
          </a:graphicData>
        </a:graphic>
      </p:graphicFrame>
      <p:cxnSp>
        <p:nvCxnSpPr>
          <p:cNvPr id="10" name="Straight Arrow Connector 9">
            <a:extLst>
              <a:ext uri="{FF2B5EF4-FFF2-40B4-BE49-F238E27FC236}">
                <a16:creationId xmlns:a16="http://schemas.microsoft.com/office/drawing/2014/main" id="{4ADADA1F-F24A-479D-A93A-3229FFF389E5}"/>
              </a:ext>
            </a:extLst>
          </p:cNvPr>
          <p:cNvCxnSpPr/>
          <p:nvPr/>
        </p:nvCxnSpPr>
        <p:spPr>
          <a:xfrm flipV="1">
            <a:off x="7900821" y="3277461"/>
            <a:ext cx="1230612" cy="7397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4D9AFE-F366-4079-A608-837DABED4E9D}"/>
              </a:ext>
            </a:extLst>
          </p:cNvPr>
          <p:cNvCxnSpPr/>
          <p:nvPr/>
        </p:nvCxnSpPr>
        <p:spPr>
          <a:xfrm flipV="1">
            <a:off x="7900821" y="3678153"/>
            <a:ext cx="1230612" cy="33904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6B95D4-A193-404C-A336-1A8F0BCE8F7E}"/>
              </a:ext>
            </a:extLst>
          </p:cNvPr>
          <p:cNvCxnSpPr/>
          <p:nvPr/>
        </p:nvCxnSpPr>
        <p:spPr>
          <a:xfrm>
            <a:off x="7900821" y="4017200"/>
            <a:ext cx="12306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307853-E787-4D1D-9D3B-CEFF7E7E2AD9}"/>
              </a:ext>
            </a:extLst>
          </p:cNvPr>
          <p:cNvCxnSpPr/>
          <p:nvPr/>
        </p:nvCxnSpPr>
        <p:spPr>
          <a:xfrm>
            <a:off x="7900821" y="4017200"/>
            <a:ext cx="1230612" cy="3764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D635CE-5AC1-4CD8-BACD-9F914629BB7C}"/>
              </a:ext>
            </a:extLst>
          </p:cNvPr>
          <p:cNvCxnSpPr/>
          <p:nvPr/>
        </p:nvCxnSpPr>
        <p:spPr>
          <a:xfrm>
            <a:off x="7900821" y="4017200"/>
            <a:ext cx="1230612" cy="7397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A52202-83A7-4C67-851B-FD420DA31EA6}"/>
              </a:ext>
            </a:extLst>
          </p:cNvPr>
          <p:cNvCxnSpPr/>
          <p:nvPr/>
        </p:nvCxnSpPr>
        <p:spPr>
          <a:xfrm>
            <a:off x="7900821" y="4017200"/>
            <a:ext cx="1230612" cy="11404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006AA1A-4548-4182-A3E6-DB0771583B2F}"/>
              </a:ext>
            </a:extLst>
          </p:cNvPr>
          <p:cNvSpPr txBox="1"/>
          <p:nvPr/>
        </p:nvSpPr>
        <p:spPr>
          <a:xfrm>
            <a:off x="5599417" y="5641184"/>
            <a:ext cx="6102848" cy="83099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Bebas Neue" panose="020B0606020202050201" pitchFamily="34" charset="0"/>
              </a:rPr>
              <a:t>Solidity can’t create getter and setter for array of struct – hence public modifier is not allowed</a:t>
            </a:r>
          </a:p>
          <a:p>
            <a:pPr marL="285750" indent="-285750">
              <a:buFont typeface="Arial" panose="020B0604020202020204" pitchFamily="34" charset="0"/>
              <a:buChar char="•"/>
            </a:pPr>
            <a:r>
              <a:rPr lang="en-US" sz="1600" dirty="0">
                <a:solidFill>
                  <a:schemeClr val="bg1"/>
                </a:solidFill>
                <a:latin typeface="Bebas Neue" panose="020B0606020202050201" pitchFamily="34" charset="0"/>
              </a:rPr>
              <a:t>That means getter and setter have to be implemented</a:t>
            </a:r>
          </a:p>
        </p:txBody>
      </p:sp>
      <p:sp>
        <p:nvSpPr>
          <p:cNvPr id="16" name="Title 1">
            <a:extLst>
              <a:ext uri="{FF2B5EF4-FFF2-40B4-BE49-F238E27FC236}">
                <a16:creationId xmlns:a16="http://schemas.microsoft.com/office/drawing/2014/main" id="{D0A6310C-8299-40E7-89C4-DA27ADFB03B1}"/>
              </a:ext>
            </a:extLst>
          </p:cNvPr>
          <p:cNvSpPr txBox="1">
            <a:spLocks/>
          </p:cNvSpPr>
          <p:nvPr/>
        </p:nvSpPr>
        <p:spPr>
          <a:xfrm>
            <a:off x="698376" y="616337"/>
            <a:ext cx="9969624" cy="573272"/>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MVP N MAPPING FOR LOGS + SVC. ENTRY</a:t>
            </a:r>
            <a:endPar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158024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6292D7-8C36-41D7-A50C-D1C7050881B9}"/>
              </a:ext>
            </a:extLst>
          </p:cNvPr>
          <p:cNvSpPr/>
          <p:nvPr/>
        </p:nvSpPr>
        <p:spPr>
          <a:xfrm>
            <a:off x="0" y="0"/>
            <a:ext cx="12192000" cy="6857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MVP LOGBOOK + SVC. ENTRY</a:t>
            </a:r>
          </a:p>
        </p:txBody>
      </p:sp>
      <p:sp>
        <p:nvSpPr>
          <p:cNvPr id="25" name="Subtitle 2">
            <a:extLst>
              <a:ext uri="{FF2B5EF4-FFF2-40B4-BE49-F238E27FC236}">
                <a16:creationId xmlns:a16="http://schemas.microsoft.com/office/drawing/2014/main" id="{6D82D29E-1D97-4CA9-B317-63B0B286E2B5}"/>
              </a:ext>
            </a:extLst>
          </p:cNvPr>
          <p:cNvSpPr txBox="1">
            <a:spLocks/>
          </p:cNvSpPr>
          <p:nvPr/>
        </p:nvSpPr>
        <p:spPr>
          <a:xfrm>
            <a:off x="698376" y="355781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
        <p:nvSpPr>
          <p:cNvPr id="26" name="TextBox 25">
            <a:extLst>
              <a:ext uri="{FF2B5EF4-FFF2-40B4-BE49-F238E27FC236}">
                <a16:creationId xmlns:a16="http://schemas.microsoft.com/office/drawing/2014/main" id="{EF8F6597-54DA-4F0D-81B3-443AA00DF9D8}"/>
              </a:ext>
            </a:extLst>
          </p:cNvPr>
          <p:cNvSpPr txBox="1"/>
          <p:nvPr/>
        </p:nvSpPr>
        <p:spPr>
          <a:xfrm>
            <a:off x="10837822" y="2166903"/>
            <a:ext cx="1202078" cy="1200329"/>
          </a:xfrm>
          <a:prstGeom prst="rect">
            <a:avLst/>
          </a:prstGeom>
          <a:noFill/>
          <a:ln>
            <a:solidFill>
              <a:schemeClr val="bg1"/>
            </a:solidFill>
          </a:ln>
        </p:spPr>
        <p:txBody>
          <a:bodyPr wrap="square" rtlCol="0">
            <a:spAutoFit/>
          </a:bodyPr>
          <a:lstStyle/>
          <a:p>
            <a:endParaRPr lang="en-US" dirty="0">
              <a:solidFill>
                <a:schemeClr val="bg1"/>
              </a:solidFill>
              <a:latin typeface="Bebas Neue" panose="020B0606020202050201" pitchFamily="34" charset="0"/>
            </a:endParaRPr>
          </a:p>
          <a:p>
            <a:pPr algn="ctr"/>
            <a:r>
              <a:rPr lang="en-US" dirty="0">
                <a:solidFill>
                  <a:schemeClr val="bg1"/>
                </a:solidFill>
                <a:latin typeface="Bebas Neue" panose="020B0606020202050201" pitchFamily="34" charset="0"/>
              </a:rPr>
              <a:t>LEGAL &amp; </a:t>
            </a:r>
          </a:p>
          <a:p>
            <a:pPr algn="ctr"/>
            <a:r>
              <a:rPr lang="en-US" dirty="0">
                <a:solidFill>
                  <a:schemeClr val="bg1"/>
                </a:solidFill>
                <a:latin typeface="Bebas Neue" panose="020B0606020202050201" pitchFamily="34" charset="0"/>
              </a:rPr>
              <a:t>OWNER</a:t>
            </a:r>
          </a:p>
          <a:p>
            <a:endParaRPr lang="en-US" dirty="0">
              <a:solidFill>
                <a:schemeClr val="bg1"/>
              </a:solidFill>
            </a:endParaRPr>
          </a:p>
        </p:txBody>
      </p:sp>
      <p:sp>
        <p:nvSpPr>
          <p:cNvPr id="27" name="TextBox 26">
            <a:extLst>
              <a:ext uri="{FF2B5EF4-FFF2-40B4-BE49-F238E27FC236}">
                <a16:creationId xmlns:a16="http://schemas.microsoft.com/office/drawing/2014/main" id="{B779FD8D-6A14-4266-BF25-2BC9752967A4}"/>
              </a:ext>
            </a:extLst>
          </p:cNvPr>
          <p:cNvSpPr txBox="1"/>
          <p:nvPr/>
        </p:nvSpPr>
        <p:spPr>
          <a:xfrm>
            <a:off x="6698245" y="2172244"/>
            <a:ext cx="2887033" cy="3970318"/>
          </a:xfrm>
          <a:prstGeom prst="rect">
            <a:avLst/>
          </a:prstGeom>
          <a:noFill/>
          <a:ln>
            <a:solidFill>
              <a:schemeClr val="bg1"/>
            </a:solidFill>
          </a:ln>
        </p:spPr>
        <p:txBody>
          <a:bodyPr wrap="square" rtlCol="0">
            <a:spAutoFit/>
          </a:bodyPr>
          <a:lstStyle/>
          <a:p>
            <a:r>
              <a:rPr lang="en-US" dirty="0">
                <a:solidFill>
                  <a:schemeClr val="bg1"/>
                </a:solidFill>
                <a:latin typeface="Bebas Neue" panose="020B0606020202050201" pitchFamily="34" charset="0"/>
              </a:rPr>
              <a:t>TOKEN_ID</a:t>
            </a:r>
          </a:p>
          <a:p>
            <a:endParaRPr lang="en-US" dirty="0">
              <a:solidFill>
                <a:schemeClr val="bg1"/>
              </a:solidFill>
              <a:latin typeface="Bebas Neue" panose="020B0606020202050201" pitchFamily="34" charset="0"/>
            </a:endParaRP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PYTHON CALLS SMART CONTRACT  GET FUNCTIONs OF MAPPINGs</a:t>
            </a:r>
          </a:p>
          <a:p>
            <a:endParaRPr lang="en-US" dirty="0">
              <a:solidFill>
                <a:schemeClr val="bg1"/>
              </a:solidFill>
              <a:latin typeface="Bebas Neue" panose="020B0606020202050201" pitchFamily="34" charset="0"/>
            </a:endParaRP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FOR EACH RETURNED URI PYTHON RETRIEVES JSON CONTENT FROM IPFS</a:t>
            </a:r>
          </a:p>
          <a:p>
            <a:endParaRPr lang="en-US" dirty="0">
              <a:solidFill>
                <a:schemeClr val="bg1"/>
              </a:solidFill>
              <a:latin typeface="Bebas Neue" panose="020B0606020202050201" pitchFamily="34" charset="0"/>
            </a:endParaRPr>
          </a:p>
          <a:p>
            <a:r>
              <a:rPr lang="en-US" dirty="0">
                <a:solidFill>
                  <a:schemeClr val="bg1"/>
                </a:solidFill>
                <a:latin typeface="Bebas Neue" panose="020B0606020202050201" pitchFamily="34" charset="0"/>
              </a:rPr>
              <a:t>PYTHON DISPLAYES ALL VEHICLE RECORDS TO USER</a:t>
            </a:r>
          </a:p>
        </p:txBody>
      </p:sp>
      <p:sp>
        <p:nvSpPr>
          <p:cNvPr id="28" name="TextBox 27">
            <a:extLst>
              <a:ext uri="{FF2B5EF4-FFF2-40B4-BE49-F238E27FC236}">
                <a16:creationId xmlns:a16="http://schemas.microsoft.com/office/drawing/2014/main" id="{35EB3C49-7ED2-4000-93BE-C9C8DBD79FD5}"/>
              </a:ext>
            </a:extLst>
          </p:cNvPr>
          <p:cNvSpPr txBox="1"/>
          <p:nvPr/>
        </p:nvSpPr>
        <p:spPr>
          <a:xfrm>
            <a:off x="10837822" y="1620812"/>
            <a:ext cx="1202078" cy="365911"/>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USERS</a:t>
            </a:r>
          </a:p>
        </p:txBody>
      </p:sp>
      <p:sp>
        <p:nvSpPr>
          <p:cNvPr id="29" name="TextBox 28">
            <a:extLst>
              <a:ext uri="{FF2B5EF4-FFF2-40B4-BE49-F238E27FC236}">
                <a16:creationId xmlns:a16="http://schemas.microsoft.com/office/drawing/2014/main" id="{2AEADA78-0373-4604-A82B-4091E65FD33E}"/>
              </a:ext>
            </a:extLst>
          </p:cNvPr>
          <p:cNvSpPr txBox="1"/>
          <p:nvPr/>
        </p:nvSpPr>
        <p:spPr>
          <a:xfrm>
            <a:off x="6699348" y="1617391"/>
            <a:ext cx="2946373"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USER TOUCHPOINT (PYTHON)</a:t>
            </a:r>
          </a:p>
        </p:txBody>
      </p:sp>
      <p:sp>
        <p:nvSpPr>
          <p:cNvPr id="30" name="Arrow: Left 29">
            <a:extLst>
              <a:ext uri="{FF2B5EF4-FFF2-40B4-BE49-F238E27FC236}">
                <a16:creationId xmlns:a16="http://schemas.microsoft.com/office/drawing/2014/main" id="{1B2A59C0-3408-4171-A631-3BD122DBF818}"/>
              </a:ext>
            </a:extLst>
          </p:cNvPr>
          <p:cNvSpPr/>
          <p:nvPr/>
        </p:nvSpPr>
        <p:spPr>
          <a:xfrm>
            <a:off x="9697690" y="2247072"/>
            <a:ext cx="988033"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PROVIDES</a:t>
            </a:r>
          </a:p>
        </p:txBody>
      </p:sp>
      <p:cxnSp>
        <p:nvCxnSpPr>
          <p:cNvPr id="31" name="Straight Connector 30">
            <a:extLst>
              <a:ext uri="{FF2B5EF4-FFF2-40B4-BE49-F238E27FC236}">
                <a16:creationId xmlns:a16="http://schemas.microsoft.com/office/drawing/2014/main" id="{9B152C3A-6D51-4084-BD7E-20089084C9AE}"/>
              </a:ext>
            </a:extLst>
          </p:cNvPr>
          <p:cNvCxnSpPr/>
          <p:nvPr/>
        </p:nvCxnSpPr>
        <p:spPr>
          <a:xfrm>
            <a:off x="6800985" y="3004290"/>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C346A42-6148-41F1-9E6D-BCD147280BE2}"/>
              </a:ext>
            </a:extLst>
          </p:cNvPr>
          <p:cNvSpPr txBox="1"/>
          <p:nvPr/>
        </p:nvSpPr>
        <p:spPr>
          <a:xfrm>
            <a:off x="1524000" y="1620009"/>
            <a:ext cx="3294677" cy="369332"/>
          </a:xfrm>
          <a:prstGeom prst="rect">
            <a:avLst/>
          </a:prstGeom>
          <a:solidFill>
            <a:schemeClr val="accent6">
              <a:lumMod val="75000"/>
            </a:schemeClr>
          </a:solidFill>
        </p:spPr>
        <p:txBody>
          <a:bodyPr wrap="square" rtlCol="0">
            <a:spAutoFit/>
          </a:bodyPr>
          <a:lstStyle/>
          <a:p>
            <a:pPr algn="ctr"/>
            <a:r>
              <a:rPr lang="en-US" dirty="0">
                <a:solidFill>
                  <a:schemeClr val="bg1"/>
                </a:solidFill>
                <a:latin typeface="Bebas Neue" panose="020B0606020202050201" pitchFamily="34" charset="0"/>
              </a:rPr>
              <a:t>BACKENDS</a:t>
            </a:r>
          </a:p>
        </p:txBody>
      </p:sp>
      <p:sp>
        <p:nvSpPr>
          <p:cNvPr id="33" name="TextBox 32">
            <a:extLst>
              <a:ext uri="{FF2B5EF4-FFF2-40B4-BE49-F238E27FC236}">
                <a16:creationId xmlns:a16="http://schemas.microsoft.com/office/drawing/2014/main" id="{508AF873-69FC-4E33-AC66-4A4721F812EC}"/>
              </a:ext>
            </a:extLst>
          </p:cNvPr>
          <p:cNvSpPr txBox="1"/>
          <p:nvPr/>
        </p:nvSpPr>
        <p:spPr>
          <a:xfrm>
            <a:off x="191787" y="2443903"/>
            <a:ext cx="1235205" cy="646331"/>
          </a:xfrm>
          <a:prstGeom prst="rect">
            <a:avLst/>
          </a:prstGeom>
          <a:solidFill>
            <a:srgbClr val="00B0F0"/>
          </a:solidFill>
        </p:spPr>
        <p:txBody>
          <a:bodyPr wrap="square" rtlCol="0">
            <a:spAutoFit/>
          </a:bodyPr>
          <a:lstStyle/>
          <a:p>
            <a:pPr algn="ctr"/>
            <a:r>
              <a:rPr lang="en-US" dirty="0">
                <a:latin typeface="Bebas Neue" panose="020B0606020202050201" pitchFamily="34" charset="0"/>
              </a:rPr>
              <a:t>SMART CONTRACT</a:t>
            </a:r>
          </a:p>
        </p:txBody>
      </p:sp>
      <p:sp>
        <p:nvSpPr>
          <p:cNvPr id="34" name="Arrow: Left 33">
            <a:extLst>
              <a:ext uri="{FF2B5EF4-FFF2-40B4-BE49-F238E27FC236}">
                <a16:creationId xmlns:a16="http://schemas.microsoft.com/office/drawing/2014/main" id="{B0681AE5-7D42-440A-AC65-B12F8B0A4B47}"/>
              </a:ext>
            </a:extLst>
          </p:cNvPr>
          <p:cNvSpPr/>
          <p:nvPr/>
        </p:nvSpPr>
        <p:spPr>
          <a:xfrm>
            <a:off x="4844961" y="2710659"/>
            <a:ext cx="1750361"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SMART-CONTRACT CALL</a:t>
            </a:r>
          </a:p>
        </p:txBody>
      </p:sp>
      <p:sp>
        <p:nvSpPr>
          <p:cNvPr id="35" name="Arrow: Right 34">
            <a:extLst>
              <a:ext uri="{FF2B5EF4-FFF2-40B4-BE49-F238E27FC236}">
                <a16:creationId xmlns:a16="http://schemas.microsoft.com/office/drawing/2014/main" id="{84538D2B-74C1-4CFD-A242-BFB6BC376170}"/>
              </a:ext>
            </a:extLst>
          </p:cNvPr>
          <p:cNvSpPr/>
          <p:nvPr/>
        </p:nvSpPr>
        <p:spPr>
          <a:xfrm>
            <a:off x="4894112" y="3244746"/>
            <a:ext cx="1758226" cy="39041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ALL IPFS URIs</a:t>
            </a:r>
          </a:p>
        </p:txBody>
      </p:sp>
      <p:sp>
        <p:nvSpPr>
          <p:cNvPr id="36" name="TextBox 35">
            <a:extLst>
              <a:ext uri="{FF2B5EF4-FFF2-40B4-BE49-F238E27FC236}">
                <a16:creationId xmlns:a16="http://schemas.microsoft.com/office/drawing/2014/main" id="{9BF7BFC6-0E99-4E74-9D3A-DB907629A63D}"/>
              </a:ext>
            </a:extLst>
          </p:cNvPr>
          <p:cNvSpPr txBox="1"/>
          <p:nvPr/>
        </p:nvSpPr>
        <p:spPr>
          <a:xfrm>
            <a:off x="1513125" y="2230312"/>
            <a:ext cx="3299209" cy="1284813"/>
          </a:xfrm>
          <a:prstGeom prst="rect">
            <a:avLst/>
          </a:prstGeom>
          <a:noFill/>
          <a:ln>
            <a:solidFill>
              <a:schemeClr val="bg1"/>
            </a:solidFill>
          </a:ln>
        </p:spPr>
        <p:txBody>
          <a:bodyPr wrap="square" rtlCol="0">
            <a:spAutoFit/>
          </a:bodyPr>
          <a:lstStyle/>
          <a:p>
            <a:pPr>
              <a:spcBef>
                <a:spcPts val="300"/>
              </a:spcBef>
              <a:spcAft>
                <a:spcPts val="300"/>
              </a:spcAft>
            </a:pPr>
            <a:r>
              <a:rPr lang="en-US" sz="1200" dirty="0">
                <a:solidFill>
                  <a:schemeClr val="bg1"/>
                </a:solidFill>
                <a:latin typeface="Bebas Neue" panose="020B0606020202050201" pitchFamily="34" charset="0"/>
              </a:rPr>
              <a:t>(1) </a:t>
            </a:r>
            <a:r>
              <a:rPr lang="en-US" sz="1200" dirty="0" err="1">
                <a:solidFill>
                  <a:schemeClr val="bg1"/>
                </a:solidFill>
                <a:latin typeface="Bebas Neue" panose="020B0606020202050201" pitchFamily="34" charset="0"/>
              </a:rPr>
              <a:t>getVehicleURI</a:t>
            </a:r>
            <a:r>
              <a:rPr lang="en-US" sz="1200" dirty="0">
                <a:solidFill>
                  <a:schemeClr val="bg1"/>
                </a:solidFill>
                <a:latin typeface="Bebas Neue" panose="020B0606020202050201" pitchFamily="34" charset="0"/>
              </a:rPr>
              <a:t>(</a:t>
            </a:r>
            <a:r>
              <a:rPr lang="en-US" sz="1200" dirty="0" err="1">
                <a:solidFill>
                  <a:schemeClr val="bg1"/>
                </a:solidFill>
                <a:latin typeface="Bebas Neue" panose="020B0606020202050201" pitchFamily="34" charset="0"/>
              </a:rPr>
              <a:t>token_id</a:t>
            </a:r>
            <a:r>
              <a:rPr lang="en-US" sz="1200" dirty="0">
                <a:solidFill>
                  <a:schemeClr val="bg1"/>
                </a:solidFill>
                <a:latin typeface="Bebas Neue" panose="020B0606020202050201" pitchFamily="34" charset="0"/>
              </a:rPr>
              <a:t>) from the mapping</a:t>
            </a:r>
          </a:p>
          <a:p>
            <a:pPr>
              <a:spcBef>
                <a:spcPts val="300"/>
              </a:spcBef>
              <a:spcAft>
                <a:spcPts val="300"/>
              </a:spcAft>
            </a:pPr>
            <a:r>
              <a:rPr lang="en-US" sz="1200" dirty="0">
                <a:solidFill>
                  <a:schemeClr val="bg1"/>
                </a:solidFill>
                <a:latin typeface="Bebas Neue" panose="020B0606020202050201" pitchFamily="34" charset="0"/>
              </a:rPr>
              <a:t>(2) </a:t>
            </a:r>
            <a:r>
              <a:rPr lang="en-US" sz="1200" dirty="0" err="1">
                <a:solidFill>
                  <a:schemeClr val="bg1"/>
                </a:solidFill>
                <a:latin typeface="Bebas Neue" panose="020B0606020202050201" pitchFamily="34" charset="0"/>
              </a:rPr>
              <a:t>getLogURIs</a:t>
            </a:r>
            <a:r>
              <a:rPr lang="en-US" sz="1200" dirty="0">
                <a:solidFill>
                  <a:schemeClr val="bg1"/>
                </a:solidFill>
                <a:latin typeface="Bebas Neue" panose="020B0606020202050201" pitchFamily="34" charset="0"/>
              </a:rPr>
              <a:t>(</a:t>
            </a:r>
            <a:r>
              <a:rPr lang="en-US" sz="1200" dirty="0" err="1">
                <a:solidFill>
                  <a:schemeClr val="bg1"/>
                </a:solidFill>
                <a:latin typeface="Bebas Neue" panose="020B0606020202050201" pitchFamily="34" charset="0"/>
              </a:rPr>
              <a:t>token_id</a:t>
            </a:r>
            <a:r>
              <a:rPr lang="en-US" sz="1200" dirty="0">
                <a:solidFill>
                  <a:schemeClr val="bg1"/>
                </a:solidFill>
                <a:latin typeface="Bebas Neue" panose="020B0606020202050201" pitchFamily="34" charset="0"/>
              </a:rPr>
              <a:t>) from respective mapping</a:t>
            </a:r>
          </a:p>
          <a:p>
            <a:pPr>
              <a:spcBef>
                <a:spcPts val="300"/>
              </a:spcBef>
              <a:spcAft>
                <a:spcPts val="300"/>
              </a:spcAft>
            </a:pPr>
            <a:r>
              <a:rPr lang="en-US" sz="1200" dirty="0">
                <a:solidFill>
                  <a:schemeClr val="bg1"/>
                </a:solidFill>
                <a:latin typeface="Bebas Neue" panose="020B0606020202050201" pitchFamily="34" charset="0"/>
              </a:rPr>
              <a:t>(3) </a:t>
            </a:r>
            <a:r>
              <a:rPr lang="en-US" sz="1200" dirty="0" err="1">
                <a:solidFill>
                  <a:schemeClr val="bg1"/>
                </a:solidFill>
                <a:latin typeface="Bebas Neue" panose="020B0606020202050201" pitchFamily="34" charset="0"/>
              </a:rPr>
              <a:t>getServiceURIs</a:t>
            </a:r>
            <a:r>
              <a:rPr lang="en-US" sz="1200" dirty="0">
                <a:solidFill>
                  <a:schemeClr val="bg1"/>
                </a:solidFill>
                <a:latin typeface="Bebas Neue" panose="020B0606020202050201" pitchFamily="34" charset="0"/>
              </a:rPr>
              <a:t>(</a:t>
            </a:r>
            <a:r>
              <a:rPr lang="en-US" sz="1200" dirty="0" err="1">
                <a:solidFill>
                  <a:schemeClr val="bg1"/>
                </a:solidFill>
                <a:latin typeface="Bebas Neue" panose="020B0606020202050201" pitchFamily="34" charset="0"/>
              </a:rPr>
              <a:t>token_id</a:t>
            </a:r>
            <a:r>
              <a:rPr lang="en-US" sz="1200" dirty="0">
                <a:solidFill>
                  <a:schemeClr val="bg1"/>
                </a:solidFill>
                <a:latin typeface="Bebas Neue" panose="020B0606020202050201" pitchFamily="34" charset="0"/>
              </a:rPr>
              <a:t>) from respective mapping</a:t>
            </a:r>
          </a:p>
          <a:p>
            <a:pPr>
              <a:spcBef>
                <a:spcPts val="300"/>
              </a:spcBef>
              <a:spcAft>
                <a:spcPts val="300"/>
              </a:spcAft>
            </a:pPr>
            <a:r>
              <a:rPr lang="en-US" sz="1200" dirty="0">
                <a:solidFill>
                  <a:schemeClr val="bg1"/>
                </a:solidFill>
                <a:latin typeface="Bebas Neue" panose="020B0606020202050201" pitchFamily="34" charset="0"/>
              </a:rPr>
              <a:t>(4) Returns all URIs to python</a:t>
            </a:r>
          </a:p>
        </p:txBody>
      </p:sp>
      <p:cxnSp>
        <p:nvCxnSpPr>
          <p:cNvPr id="37" name="Straight Connector 36">
            <a:extLst>
              <a:ext uri="{FF2B5EF4-FFF2-40B4-BE49-F238E27FC236}">
                <a16:creationId xmlns:a16="http://schemas.microsoft.com/office/drawing/2014/main" id="{3BB6548E-3830-499D-9B62-7A439F040FE0}"/>
              </a:ext>
            </a:extLst>
          </p:cNvPr>
          <p:cNvCxnSpPr/>
          <p:nvPr/>
        </p:nvCxnSpPr>
        <p:spPr>
          <a:xfrm>
            <a:off x="6800985" y="4066026"/>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C5A6375-03CE-4127-9DBD-779C21A8AB70}"/>
              </a:ext>
            </a:extLst>
          </p:cNvPr>
          <p:cNvSpPr txBox="1"/>
          <p:nvPr/>
        </p:nvSpPr>
        <p:spPr>
          <a:xfrm>
            <a:off x="1516748" y="3933971"/>
            <a:ext cx="3299209" cy="2492990"/>
          </a:xfrm>
          <a:prstGeom prst="rect">
            <a:avLst/>
          </a:prstGeom>
          <a:noFill/>
          <a:ln>
            <a:solidFill>
              <a:schemeClr val="bg1"/>
            </a:solidFill>
          </a:ln>
        </p:spPr>
        <p:txBody>
          <a:bodyPr wrap="square" rtlCol="0">
            <a:spAutoFit/>
          </a:bodyPr>
          <a:lstStyle/>
          <a:p>
            <a:r>
              <a:rPr lang="en-US" sz="1200" u="sng" dirty="0">
                <a:solidFill>
                  <a:srgbClr val="66FF66"/>
                </a:solidFill>
                <a:latin typeface="Bebas Neue" panose="020B0606020202050201" pitchFamily="34" charset="0"/>
              </a:rPr>
              <a:t>VEHICLE JSON</a:t>
            </a:r>
          </a:p>
          <a:p>
            <a:r>
              <a:rPr lang="en-US" sz="1200" dirty="0">
                <a:solidFill>
                  <a:schemeClr val="bg1"/>
                </a:solidFill>
                <a:latin typeface="Bebas Neue" panose="020B0606020202050201" pitchFamily="34" charset="0"/>
              </a:rPr>
              <a:t>{</a:t>
            </a:r>
            <a:r>
              <a:rPr lang="en-US" sz="1200" dirty="0">
                <a:solidFill>
                  <a:srgbClr val="FFFF00"/>
                </a:solidFill>
                <a:latin typeface="Bebas Neue" panose="020B0606020202050201" pitchFamily="34" charset="0"/>
              </a:rPr>
              <a:t>'vin</a:t>
            </a:r>
            <a:r>
              <a:rPr lang="en-US" sz="1200" dirty="0">
                <a:solidFill>
                  <a:schemeClr val="bg1"/>
                </a:solidFill>
                <a:latin typeface="Bebas Neue" panose="020B0606020202050201" pitchFamily="34" charset="0"/>
              </a:rPr>
              <a:t>': '1FMZK04185GA30815',</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a:t>
            </a:r>
            <a:r>
              <a:rPr lang="en-US" sz="1200" dirty="0" err="1">
                <a:solidFill>
                  <a:srgbClr val="FFFF00"/>
                </a:solidFill>
                <a:latin typeface="Bebas Neue" panose="020B0606020202050201" pitchFamily="34" charset="0"/>
              </a:rPr>
              <a:t>registration_date</a:t>
            </a:r>
            <a:r>
              <a:rPr lang="en-US" sz="1200" dirty="0">
                <a:solidFill>
                  <a:schemeClr val="bg1"/>
                </a:solidFill>
                <a:latin typeface="Bebas Neue" panose="020B0606020202050201" pitchFamily="34" charset="0"/>
              </a:rPr>
              <a:t>': '10/04/2020',</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'mileage</a:t>
            </a:r>
            <a:r>
              <a:rPr lang="en-US" sz="1200" dirty="0">
                <a:solidFill>
                  <a:schemeClr val="bg1"/>
                </a:solidFill>
                <a:latin typeface="Bebas Neue" panose="020B0606020202050201" pitchFamily="34" charset="0"/>
              </a:rPr>
              <a:t>': '2000’}</a:t>
            </a:r>
          </a:p>
          <a:p>
            <a:endParaRPr lang="en-US" sz="1200" dirty="0">
              <a:solidFill>
                <a:schemeClr val="bg1"/>
              </a:solidFill>
              <a:latin typeface="Bebas Neue" panose="020B0606020202050201" pitchFamily="34" charset="0"/>
            </a:endParaRPr>
          </a:p>
          <a:p>
            <a:r>
              <a:rPr lang="en-US" sz="1200" u="sng" dirty="0">
                <a:solidFill>
                  <a:srgbClr val="66FF66"/>
                </a:solidFill>
                <a:latin typeface="Bebas Neue" panose="020B0606020202050201" pitchFamily="34" charset="0"/>
              </a:rPr>
              <a:t>LOGBOOK JSON</a:t>
            </a:r>
            <a:endParaRPr lang="en-US" sz="1200" dirty="0">
              <a:solidFill>
                <a:schemeClr val="bg1"/>
              </a:solidFill>
              <a:latin typeface="Bebas Neue" panose="020B0606020202050201" pitchFamily="34" charset="0"/>
            </a:endParaRPr>
          </a:p>
          <a:p>
            <a:r>
              <a:rPr lang="en-US" sz="1200" dirty="0">
                <a:solidFill>
                  <a:schemeClr val="bg1"/>
                </a:solidFill>
                <a:latin typeface="Bebas Neue" panose="020B0606020202050201" pitchFamily="34" charset="0"/>
              </a:rPr>
              <a:t>{</a:t>
            </a:r>
            <a:r>
              <a:rPr lang="en-US" sz="1200" dirty="0">
                <a:solidFill>
                  <a:srgbClr val="FFFF00"/>
                </a:solidFill>
                <a:latin typeface="Bebas Neue" panose="020B0606020202050201" pitchFamily="34" charset="0"/>
              </a:rPr>
              <a:t>'</a:t>
            </a:r>
            <a:r>
              <a:rPr lang="en-US" sz="1200" dirty="0" err="1">
                <a:solidFill>
                  <a:srgbClr val="FFFF00"/>
                </a:solidFill>
                <a:latin typeface="Bebas Neue" panose="020B0606020202050201" pitchFamily="34" charset="0"/>
              </a:rPr>
              <a:t>start_or_end</a:t>
            </a:r>
            <a:r>
              <a:rPr lang="en-US" sz="1200" dirty="0">
                <a:solidFill>
                  <a:schemeClr val="bg1"/>
                </a:solidFill>
                <a:latin typeface="Bebas Neue" panose="020B0606020202050201" pitchFamily="34" charset="0"/>
              </a:rPr>
              <a:t>': 'start',</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a:t>
            </a:r>
            <a:r>
              <a:rPr lang="en-US" sz="1200" dirty="0" err="1">
                <a:solidFill>
                  <a:srgbClr val="FFFF00"/>
                </a:solidFill>
                <a:latin typeface="Bebas Neue" panose="020B0606020202050201" pitchFamily="34" charset="0"/>
              </a:rPr>
              <a:t>logtime</a:t>
            </a:r>
            <a:r>
              <a:rPr lang="en-US" sz="1200" dirty="0">
                <a:solidFill>
                  <a:schemeClr val="bg1"/>
                </a:solidFill>
                <a:latin typeface="Bebas Neue" panose="020B0606020202050201" pitchFamily="34" charset="0"/>
              </a:rPr>
              <a:t>': '2021-10-07 21:40:24',</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a:t>
            </a:r>
            <a:r>
              <a:rPr lang="en-US" sz="1200" dirty="0" err="1">
                <a:solidFill>
                  <a:srgbClr val="FFFF00"/>
                </a:solidFill>
                <a:latin typeface="Bebas Neue" panose="020B0606020202050201" pitchFamily="34" charset="0"/>
              </a:rPr>
              <a:t>operator_name</a:t>
            </a:r>
            <a:r>
              <a:rPr lang="en-US" sz="1200" dirty="0">
                <a:solidFill>
                  <a:schemeClr val="bg1"/>
                </a:solidFill>
                <a:latin typeface="Bebas Neue" panose="020B0606020202050201" pitchFamily="34" charset="0"/>
              </a:rPr>
              <a:t>': 'Tapas Roy',</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'mileage</a:t>
            </a:r>
            <a:r>
              <a:rPr lang="en-US" sz="1200" dirty="0">
                <a:solidFill>
                  <a:schemeClr val="bg1"/>
                </a:solidFill>
                <a:latin typeface="Bebas Neue" panose="020B0606020202050201" pitchFamily="34" charset="0"/>
              </a:rPr>
              <a:t>': '2500',</a:t>
            </a:r>
          </a:p>
          <a:p>
            <a:r>
              <a:rPr lang="en-US" sz="1200" dirty="0">
                <a:solidFill>
                  <a:schemeClr val="bg1"/>
                </a:solidFill>
                <a:latin typeface="Bebas Neue" panose="020B0606020202050201" pitchFamily="34" charset="0"/>
              </a:rPr>
              <a:t> </a:t>
            </a:r>
            <a:r>
              <a:rPr lang="en-US" sz="1200" dirty="0">
                <a:solidFill>
                  <a:srgbClr val="FFFF00"/>
                </a:solidFill>
                <a:latin typeface="Bebas Neue" panose="020B0606020202050201" pitchFamily="34" charset="0"/>
              </a:rPr>
              <a:t>'</a:t>
            </a:r>
            <a:r>
              <a:rPr lang="en-US" sz="1200" dirty="0" err="1">
                <a:solidFill>
                  <a:srgbClr val="FFFF00"/>
                </a:solidFill>
                <a:latin typeface="Bebas Neue" panose="020B0606020202050201" pitchFamily="34" charset="0"/>
              </a:rPr>
              <a:t>safety_OK</a:t>
            </a:r>
            <a:r>
              <a:rPr lang="en-US" sz="1200" dirty="0">
                <a:solidFill>
                  <a:srgbClr val="FFFF00"/>
                </a:solidFill>
                <a:latin typeface="Bebas Neue" panose="020B0606020202050201" pitchFamily="34" charset="0"/>
              </a:rPr>
              <a:t>?': </a:t>
            </a:r>
            <a:r>
              <a:rPr lang="en-US" sz="1200" dirty="0">
                <a:solidFill>
                  <a:schemeClr val="bg1"/>
                </a:solidFill>
                <a:latin typeface="Bebas Neue" panose="020B0606020202050201" pitchFamily="34" charset="0"/>
              </a:rPr>
              <a:t>'Y’}</a:t>
            </a:r>
          </a:p>
          <a:p>
            <a:endParaRPr lang="en-US" sz="1200" dirty="0">
              <a:solidFill>
                <a:schemeClr val="bg1"/>
              </a:solidFill>
              <a:latin typeface="Bebas Neue" panose="020B0606020202050201" pitchFamily="34" charset="0"/>
            </a:endParaRPr>
          </a:p>
          <a:p>
            <a:r>
              <a:rPr lang="en-US" sz="1200" dirty="0">
                <a:solidFill>
                  <a:schemeClr val="bg1"/>
                </a:solidFill>
                <a:latin typeface="Bebas Neue" panose="020B0606020202050201" pitchFamily="34" charset="0"/>
              </a:rPr>
              <a:t>{ service json }</a:t>
            </a:r>
          </a:p>
        </p:txBody>
      </p:sp>
      <p:sp>
        <p:nvSpPr>
          <p:cNvPr id="39" name="TextBox 38">
            <a:extLst>
              <a:ext uri="{FF2B5EF4-FFF2-40B4-BE49-F238E27FC236}">
                <a16:creationId xmlns:a16="http://schemas.microsoft.com/office/drawing/2014/main" id="{97064AE7-AFD6-48A7-A635-18AE9C35913C}"/>
              </a:ext>
            </a:extLst>
          </p:cNvPr>
          <p:cNvSpPr txBox="1"/>
          <p:nvPr/>
        </p:nvSpPr>
        <p:spPr>
          <a:xfrm>
            <a:off x="191787" y="5094631"/>
            <a:ext cx="1235205" cy="369332"/>
          </a:xfrm>
          <a:prstGeom prst="rect">
            <a:avLst/>
          </a:prstGeom>
          <a:solidFill>
            <a:srgbClr val="00B0F0"/>
          </a:solidFill>
        </p:spPr>
        <p:txBody>
          <a:bodyPr wrap="square" rtlCol="0">
            <a:spAutoFit/>
          </a:bodyPr>
          <a:lstStyle/>
          <a:p>
            <a:pPr algn="ctr"/>
            <a:r>
              <a:rPr lang="en-US" dirty="0">
                <a:latin typeface="Bebas Neue" panose="020B0606020202050201" pitchFamily="34" charset="0"/>
              </a:rPr>
              <a:t>IPFS</a:t>
            </a:r>
          </a:p>
        </p:txBody>
      </p:sp>
      <p:sp>
        <p:nvSpPr>
          <p:cNvPr id="40" name="Arrow: Left 39">
            <a:extLst>
              <a:ext uri="{FF2B5EF4-FFF2-40B4-BE49-F238E27FC236}">
                <a16:creationId xmlns:a16="http://schemas.microsoft.com/office/drawing/2014/main" id="{1AD5B7AA-9EBC-4068-8755-6400E0AF06AA}"/>
              </a:ext>
            </a:extLst>
          </p:cNvPr>
          <p:cNvSpPr/>
          <p:nvPr/>
        </p:nvSpPr>
        <p:spPr>
          <a:xfrm>
            <a:off x="4915169" y="4137047"/>
            <a:ext cx="1750361" cy="390417"/>
          </a:xfrm>
          <a:prstGeom prst="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CALLS IPFS GET API</a:t>
            </a:r>
          </a:p>
        </p:txBody>
      </p:sp>
      <p:cxnSp>
        <p:nvCxnSpPr>
          <p:cNvPr id="41" name="Straight Connector 40">
            <a:extLst>
              <a:ext uri="{FF2B5EF4-FFF2-40B4-BE49-F238E27FC236}">
                <a16:creationId xmlns:a16="http://schemas.microsoft.com/office/drawing/2014/main" id="{2C559CE0-FEBE-4319-BE49-F45C440CCF49}"/>
              </a:ext>
            </a:extLst>
          </p:cNvPr>
          <p:cNvCxnSpPr/>
          <p:nvPr/>
        </p:nvCxnSpPr>
        <p:spPr>
          <a:xfrm>
            <a:off x="6800985" y="4925895"/>
            <a:ext cx="2671281" cy="0"/>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42" name="Arrow: Bent-Up 41">
            <a:extLst>
              <a:ext uri="{FF2B5EF4-FFF2-40B4-BE49-F238E27FC236}">
                <a16:creationId xmlns:a16="http://schemas.microsoft.com/office/drawing/2014/main" id="{DE7E66B8-B55A-4E47-9126-FD839220145B}"/>
              </a:ext>
            </a:extLst>
          </p:cNvPr>
          <p:cNvSpPr/>
          <p:nvPr/>
        </p:nvSpPr>
        <p:spPr>
          <a:xfrm>
            <a:off x="9681771" y="3504352"/>
            <a:ext cx="2005173" cy="2402993"/>
          </a:xfrm>
          <a:prstGeom prst="bentUpArrow">
            <a:avLst>
              <a:gd name="adj1" fmla="val 9894"/>
              <a:gd name="adj2" fmla="val 9563"/>
              <a:gd name="adj3" fmla="val 16376"/>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TOKEN_ID</a:t>
            </a:r>
          </a:p>
        </p:txBody>
      </p:sp>
      <p:sp>
        <p:nvSpPr>
          <p:cNvPr id="43" name="Arrow: Right 42">
            <a:extLst>
              <a:ext uri="{FF2B5EF4-FFF2-40B4-BE49-F238E27FC236}">
                <a16:creationId xmlns:a16="http://schemas.microsoft.com/office/drawing/2014/main" id="{07C36F7F-3D3A-4BCC-BED7-B2A62F5A0B46}"/>
              </a:ext>
            </a:extLst>
          </p:cNvPr>
          <p:cNvSpPr/>
          <p:nvPr/>
        </p:nvSpPr>
        <p:spPr>
          <a:xfrm>
            <a:off x="4933498" y="4804707"/>
            <a:ext cx="1758226" cy="390417"/>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lumMod val="95000"/>
                    <a:lumOff val="5000"/>
                  </a:schemeClr>
                </a:solidFill>
              </a:rPr>
              <a:t>RETURNS JSONs </a:t>
            </a:r>
          </a:p>
        </p:txBody>
      </p:sp>
    </p:spTree>
    <p:extLst>
      <p:ext uri="{BB962C8B-B14F-4D97-AF65-F5344CB8AC3E}">
        <p14:creationId xmlns:p14="http://schemas.microsoft.com/office/powerpoint/2010/main" val="87911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(1:7)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The ledger is accessed through an android or </a:t>
            </a:r>
            <a:r>
              <a:rPr lang="en-US" sz="1800" dirty="0" err="1">
                <a:solidFill>
                  <a:schemeClr val="tx1">
                    <a:lumMod val="50000"/>
                    <a:lumOff val="50000"/>
                  </a:schemeClr>
                </a:solidFill>
                <a:latin typeface="Bebas Neue" panose="020B0606020202050201" pitchFamily="34" charset="0"/>
              </a:rPr>
              <a:t>ios</a:t>
            </a:r>
            <a:r>
              <a:rPr lang="en-US" sz="1800" dirty="0">
                <a:solidFill>
                  <a:schemeClr val="tx1">
                    <a:lumMod val="50000"/>
                    <a:lumOff val="50000"/>
                  </a:schemeClr>
                </a:solidFill>
                <a:latin typeface="Bebas Neue" panose="020B0606020202050201" pitchFamily="34" charset="0"/>
              </a:rPr>
              <a:t> app, which serves as a wallet to verify the operator’s id.</a:t>
            </a:r>
          </a:p>
          <a:p>
            <a:pPr algn="just"/>
            <a:r>
              <a:rPr lang="en-US" sz="1800" dirty="0">
                <a:solidFill>
                  <a:schemeClr val="tx1">
                    <a:lumMod val="50000"/>
                    <a:lumOff val="50000"/>
                  </a:schemeClr>
                </a:solidFill>
                <a:latin typeface="Bebas Neue" panose="020B0606020202050201" pitchFamily="34" charset="0"/>
              </a:rPr>
              <a:t>A Bluetooth connected </a:t>
            </a:r>
            <a:r>
              <a:rPr lang="en-US" sz="1800" dirty="0" err="1">
                <a:solidFill>
                  <a:schemeClr val="tx1">
                    <a:lumMod val="50000"/>
                    <a:lumOff val="50000"/>
                  </a:schemeClr>
                </a:solidFill>
                <a:latin typeface="Bebas Neue" panose="020B0606020202050201" pitchFamily="34" charset="0"/>
              </a:rPr>
              <a:t>obd</a:t>
            </a:r>
            <a:r>
              <a:rPr lang="en-US" sz="1800" dirty="0">
                <a:solidFill>
                  <a:schemeClr val="tx1">
                    <a:lumMod val="50000"/>
                    <a:lumOff val="50000"/>
                  </a:schemeClr>
                </a:solidFill>
                <a:latin typeface="Bebas Neue" panose="020B0606020202050201" pitchFamily="34" charset="0"/>
              </a:rPr>
              <a:t> dongle communicates with both the phone and the vehicle to record vehicle data and apply timestamps, which are then passed to the blockchain through the phone’s data connection.</a:t>
            </a:r>
          </a:p>
        </p:txBody>
      </p:sp>
    </p:spTree>
    <p:extLst>
      <p:ext uri="{BB962C8B-B14F-4D97-AF65-F5344CB8AC3E}">
        <p14:creationId xmlns:p14="http://schemas.microsoft.com/office/powerpoint/2010/main" val="45645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(2:7)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The first step for the operator is the “safety ok” entry. By selecting “safety ok”, the operator is stating they’ve checked the vehicle and accept liability.</a:t>
            </a:r>
          </a:p>
          <a:p>
            <a:pPr algn="just"/>
            <a:r>
              <a:rPr lang="en-US" sz="1800" dirty="0">
                <a:solidFill>
                  <a:schemeClr val="tx1">
                    <a:lumMod val="50000"/>
                    <a:lumOff val="50000"/>
                  </a:schemeClr>
                </a:solidFill>
                <a:latin typeface="Bebas Neue" panose="020B0606020202050201" pitchFamily="34" charset="0"/>
              </a:rPr>
              <a:t>Logic is built into the app and dongle that prevents the vehicle from starting unless “safety ok” is selected.</a:t>
            </a:r>
          </a:p>
        </p:txBody>
      </p:sp>
      <p:sp>
        <p:nvSpPr>
          <p:cNvPr id="2" name="Rectangle 1">
            <a:extLst>
              <a:ext uri="{FF2B5EF4-FFF2-40B4-BE49-F238E27FC236}">
                <a16:creationId xmlns:a16="http://schemas.microsoft.com/office/drawing/2014/main" id="{70E4D1DD-82EA-4618-94E0-F271E11A4A06}"/>
              </a:ext>
            </a:extLst>
          </p:cNvPr>
          <p:cNvSpPr/>
          <p:nvPr/>
        </p:nvSpPr>
        <p:spPr>
          <a:xfrm>
            <a:off x="7386221" y="2201662"/>
            <a:ext cx="4805779" cy="371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21C35B-F7D6-4E0A-AF32-EA5B083FF212}"/>
              </a:ext>
            </a:extLst>
          </p:cNvPr>
          <p:cNvSpPr/>
          <p:nvPr/>
        </p:nvSpPr>
        <p:spPr>
          <a:xfrm>
            <a:off x="5122416" y="1731146"/>
            <a:ext cx="790112"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C9576FE-023D-4C26-8869-5DCDEAE43F0F}"/>
              </a:ext>
            </a:extLst>
          </p:cNvPr>
          <p:cNvSpPr/>
          <p:nvPr/>
        </p:nvSpPr>
        <p:spPr>
          <a:xfrm>
            <a:off x="4236648" y="2922973"/>
            <a:ext cx="1675880"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591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(3:7)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If the operator chooses to decline liability, their only option is “request service”, which takes the vehicle out of service until a technician (using their own wallet/id) accepts liability.</a:t>
            </a:r>
          </a:p>
        </p:txBody>
      </p:sp>
      <p:sp>
        <p:nvSpPr>
          <p:cNvPr id="2" name="Rectangle 1">
            <a:extLst>
              <a:ext uri="{FF2B5EF4-FFF2-40B4-BE49-F238E27FC236}">
                <a16:creationId xmlns:a16="http://schemas.microsoft.com/office/drawing/2014/main" id="{70E4D1DD-82EA-4618-94E0-F271E11A4A06}"/>
              </a:ext>
            </a:extLst>
          </p:cNvPr>
          <p:cNvSpPr/>
          <p:nvPr/>
        </p:nvSpPr>
        <p:spPr>
          <a:xfrm>
            <a:off x="7386221" y="2095130"/>
            <a:ext cx="4805779"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8E95A0-D362-49E7-AE67-C132CACAA334}"/>
              </a:ext>
            </a:extLst>
          </p:cNvPr>
          <p:cNvSpPr/>
          <p:nvPr/>
        </p:nvSpPr>
        <p:spPr>
          <a:xfrm>
            <a:off x="4236648" y="2922973"/>
            <a:ext cx="885768"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BCC9B0A-7BF1-46E1-9229-D4F0F73F6579}"/>
              </a:ext>
            </a:extLst>
          </p:cNvPr>
          <p:cNvSpPr/>
          <p:nvPr/>
        </p:nvSpPr>
        <p:spPr>
          <a:xfrm>
            <a:off x="5122416" y="1731146"/>
            <a:ext cx="790112"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5546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(4:7)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if “safety ok” is selected and the operator accepts liability, a “diagnostic snapshot” of the vehicle is taken.</a:t>
            </a:r>
          </a:p>
          <a:p>
            <a:pPr algn="just"/>
            <a:r>
              <a:rPr lang="en-US" sz="1800" dirty="0">
                <a:solidFill>
                  <a:schemeClr val="tx1">
                    <a:lumMod val="50000"/>
                    <a:lumOff val="50000"/>
                  </a:schemeClr>
                </a:solidFill>
                <a:latin typeface="Bebas Neue" panose="020B0606020202050201" pitchFamily="34" charset="0"/>
              </a:rPr>
              <a:t>This records the timestamp, miles, fuel level, and other diagnostic data (such as check engine or other warning lights) and enters them into the ledger.</a:t>
            </a:r>
          </a:p>
        </p:txBody>
      </p:sp>
      <p:sp>
        <p:nvSpPr>
          <p:cNvPr id="2" name="Rectangle 1">
            <a:extLst>
              <a:ext uri="{FF2B5EF4-FFF2-40B4-BE49-F238E27FC236}">
                <a16:creationId xmlns:a16="http://schemas.microsoft.com/office/drawing/2014/main" id="{70E4D1DD-82EA-4618-94E0-F271E11A4A06}"/>
              </a:ext>
            </a:extLst>
          </p:cNvPr>
          <p:cNvSpPr/>
          <p:nvPr/>
        </p:nvSpPr>
        <p:spPr>
          <a:xfrm>
            <a:off x="7386221" y="4643020"/>
            <a:ext cx="4805779" cy="1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CB4752-C095-447E-BAE2-ED617E4B60E6}"/>
              </a:ext>
            </a:extLst>
          </p:cNvPr>
          <p:cNvSpPr/>
          <p:nvPr/>
        </p:nvSpPr>
        <p:spPr>
          <a:xfrm>
            <a:off x="7386220" y="1999695"/>
            <a:ext cx="4805779" cy="1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271ADF-A874-4A32-9765-0D4A0819EB51}"/>
              </a:ext>
            </a:extLst>
          </p:cNvPr>
          <p:cNvSpPr/>
          <p:nvPr/>
        </p:nvSpPr>
        <p:spPr>
          <a:xfrm>
            <a:off x="5131293" y="2922973"/>
            <a:ext cx="816745"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69B3E28-D159-4FAC-9B75-9C78E1A9A6CD}"/>
              </a:ext>
            </a:extLst>
          </p:cNvPr>
          <p:cNvSpPr/>
          <p:nvPr/>
        </p:nvSpPr>
        <p:spPr>
          <a:xfrm>
            <a:off x="5131293" y="1731146"/>
            <a:ext cx="781235"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71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(5:7)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Once the job/trip is over, the operator must add it to the record.</a:t>
            </a:r>
          </a:p>
          <a:p>
            <a:pPr algn="just"/>
            <a:r>
              <a:rPr lang="en-US" sz="1800" dirty="0">
                <a:solidFill>
                  <a:schemeClr val="tx1">
                    <a:lumMod val="50000"/>
                    <a:lumOff val="50000"/>
                  </a:schemeClr>
                </a:solidFill>
                <a:latin typeface="Bebas Neue" panose="020B0606020202050201" pitchFamily="34" charset="0"/>
              </a:rPr>
              <a:t>Logic is built into the app and dongle that prevents the vehicle from shutting off unless the trip is added to the record.</a:t>
            </a:r>
          </a:p>
        </p:txBody>
      </p:sp>
      <p:sp>
        <p:nvSpPr>
          <p:cNvPr id="2" name="Rectangle 1">
            <a:extLst>
              <a:ext uri="{FF2B5EF4-FFF2-40B4-BE49-F238E27FC236}">
                <a16:creationId xmlns:a16="http://schemas.microsoft.com/office/drawing/2014/main" id="{70E4D1DD-82EA-4618-94E0-F271E11A4A06}"/>
              </a:ext>
            </a:extLst>
          </p:cNvPr>
          <p:cNvSpPr/>
          <p:nvPr/>
        </p:nvSpPr>
        <p:spPr>
          <a:xfrm>
            <a:off x="7386221" y="3429000"/>
            <a:ext cx="4805779" cy="2492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CB4752-C095-447E-BAE2-ED617E4B60E6}"/>
              </a:ext>
            </a:extLst>
          </p:cNvPr>
          <p:cNvSpPr/>
          <p:nvPr/>
        </p:nvSpPr>
        <p:spPr>
          <a:xfrm>
            <a:off x="7386220" y="936595"/>
            <a:ext cx="4805779" cy="1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271ADF-A874-4A32-9765-0D4A0819EB51}"/>
              </a:ext>
            </a:extLst>
          </p:cNvPr>
          <p:cNvSpPr/>
          <p:nvPr/>
        </p:nvSpPr>
        <p:spPr>
          <a:xfrm>
            <a:off x="4225773" y="2922973"/>
            <a:ext cx="1722266"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69B3E28-D159-4FAC-9B75-9C78E1A9A6CD}"/>
              </a:ext>
            </a:extLst>
          </p:cNvPr>
          <p:cNvSpPr/>
          <p:nvPr/>
        </p:nvSpPr>
        <p:spPr>
          <a:xfrm>
            <a:off x="4225772" y="1731146"/>
            <a:ext cx="905522"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5723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AC3EB-9739-4098-B63B-B64E0A954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624" y="296416"/>
            <a:ext cx="9842376" cy="6561584"/>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(6:7)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2612034" cy="4435717"/>
          </a:xfrm>
        </p:spPr>
        <p:txBody>
          <a:bodyPr/>
          <a:lstStyle/>
          <a:p>
            <a:pPr algn="just"/>
            <a:r>
              <a:rPr lang="en-US" sz="1800" dirty="0">
                <a:solidFill>
                  <a:schemeClr val="tx1">
                    <a:lumMod val="50000"/>
                    <a:lumOff val="50000"/>
                  </a:schemeClr>
                </a:solidFill>
                <a:latin typeface="Bebas Neue" panose="020B0606020202050201" pitchFamily="34" charset="0"/>
              </a:rPr>
              <a:t>Once the job/trip is over, the operator must add it to the record.</a:t>
            </a:r>
          </a:p>
          <a:p>
            <a:pPr algn="just"/>
            <a:r>
              <a:rPr lang="en-US" sz="1800" dirty="0">
                <a:solidFill>
                  <a:schemeClr val="tx1">
                    <a:lumMod val="50000"/>
                    <a:lumOff val="50000"/>
                  </a:schemeClr>
                </a:solidFill>
                <a:latin typeface="Bebas Neue" panose="020B0606020202050201" pitchFamily="34" charset="0"/>
              </a:rPr>
              <a:t>Logic is built into the app and dongle that prevents the vehicle from shutting off unless the trip is added to the record.</a:t>
            </a:r>
          </a:p>
          <a:p>
            <a:pPr algn="just"/>
            <a:r>
              <a:rPr lang="en-US" sz="1800" dirty="0">
                <a:solidFill>
                  <a:schemeClr val="tx1">
                    <a:lumMod val="50000"/>
                    <a:lumOff val="50000"/>
                  </a:schemeClr>
                </a:solidFill>
                <a:latin typeface="Bebas Neue" panose="020B0606020202050201" pitchFamily="34" charset="0"/>
              </a:rPr>
              <a:t>on the first click, the operator is prompted to enter any relevant notes they want added into the ledger, or request service.</a:t>
            </a:r>
          </a:p>
        </p:txBody>
      </p:sp>
      <p:sp>
        <p:nvSpPr>
          <p:cNvPr id="8" name="Rectangle 7">
            <a:extLst>
              <a:ext uri="{FF2B5EF4-FFF2-40B4-BE49-F238E27FC236}">
                <a16:creationId xmlns:a16="http://schemas.microsoft.com/office/drawing/2014/main" id="{2ACB4752-C095-447E-BAE2-ED617E4B60E6}"/>
              </a:ext>
            </a:extLst>
          </p:cNvPr>
          <p:cNvSpPr/>
          <p:nvPr/>
        </p:nvSpPr>
        <p:spPr>
          <a:xfrm>
            <a:off x="7386220" y="936595"/>
            <a:ext cx="4805779" cy="1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9B3E28-D159-4FAC-9B75-9C78E1A9A6CD}"/>
              </a:ext>
            </a:extLst>
          </p:cNvPr>
          <p:cNvSpPr/>
          <p:nvPr/>
        </p:nvSpPr>
        <p:spPr>
          <a:xfrm>
            <a:off x="4225772" y="1731146"/>
            <a:ext cx="905522"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C099EE8-63C0-49DC-AE1B-79BC683A24B4}"/>
              </a:ext>
            </a:extLst>
          </p:cNvPr>
          <p:cNvSpPr/>
          <p:nvPr/>
        </p:nvSpPr>
        <p:spPr>
          <a:xfrm>
            <a:off x="7386221" y="3429001"/>
            <a:ext cx="4805779" cy="136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D0DFA6-FC1B-4073-AD27-5369F286B8D6}"/>
              </a:ext>
            </a:extLst>
          </p:cNvPr>
          <p:cNvSpPr/>
          <p:nvPr/>
        </p:nvSpPr>
        <p:spPr>
          <a:xfrm>
            <a:off x="4236648" y="2922973"/>
            <a:ext cx="885768" cy="101205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4774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DD247-709C-463F-BB0C-8EDCDF85D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664" y="1553585"/>
            <a:ext cx="8321336" cy="4688077"/>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 PRACTICE (7:7)</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5"/>
            <a:ext cx="3944644" cy="4435717"/>
          </a:xfrm>
        </p:spPr>
        <p:txBody>
          <a:bodyPr/>
          <a:lstStyle/>
          <a:p>
            <a:pPr algn="just"/>
            <a:r>
              <a:rPr lang="en-US" sz="2000" dirty="0">
                <a:solidFill>
                  <a:schemeClr val="tx1">
                    <a:lumMod val="50000"/>
                    <a:lumOff val="50000"/>
                  </a:schemeClr>
                </a:solidFill>
                <a:latin typeface="Bebas Neue" panose="020B0606020202050201" pitchFamily="34" charset="0"/>
              </a:rPr>
              <a:t>All the entries, along with their associated notes, are stored on the </a:t>
            </a:r>
            <a:r>
              <a:rPr lang="en-US" sz="2000" dirty="0" err="1">
                <a:solidFill>
                  <a:schemeClr val="tx1">
                    <a:lumMod val="50000"/>
                    <a:lumOff val="50000"/>
                  </a:schemeClr>
                </a:solidFill>
                <a:latin typeface="Bebas Neue" panose="020B0606020202050201" pitchFamily="34" charset="0"/>
              </a:rPr>
              <a:t>uri</a:t>
            </a:r>
            <a:r>
              <a:rPr lang="en-US" sz="2000" dirty="0">
                <a:solidFill>
                  <a:schemeClr val="tx1">
                    <a:lumMod val="50000"/>
                    <a:lumOff val="50000"/>
                  </a:schemeClr>
                </a:solidFill>
                <a:latin typeface="Bebas Neue" panose="020B0606020202050201" pitchFamily="34" charset="0"/>
              </a:rPr>
              <a:t> and exportable as a database, which can be imported into existing </a:t>
            </a:r>
            <a:r>
              <a:rPr lang="en-US" sz="2000" dirty="0" err="1">
                <a:solidFill>
                  <a:schemeClr val="tx1">
                    <a:lumMod val="50000"/>
                    <a:lumOff val="50000"/>
                  </a:schemeClr>
                </a:solidFill>
                <a:latin typeface="Bebas Neue" panose="020B0606020202050201" pitchFamily="34" charset="0"/>
              </a:rPr>
              <a:t>fms</a:t>
            </a:r>
            <a:r>
              <a:rPr lang="en-US" sz="2000" dirty="0">
                <a:solidFill>
                  <a:schemeClr val="tx1">
                    <a:lumMod val="50000"/>
                    <a:lumOff val="50000"/>
                  </a:schemeClr>
                </a:solidFill>
                <a:latin typeface="Bebas Neue" panose="020B0606020202050201" pitchFamily="34" charset="0"/>
              </a:rPr>
              <a:t> or </a:t>
            </a:r>
            <a:r>
              <a:rPr lang="en-US" sz="2000" dirty="0" err="1">
                <a:solidFill>
                  <a:schemeClr val="tx1">
                    <a:lumMod val="50000"/>
                    <a:lumOff val="50000"/>
                  </a:schemeClr>
                </a:solidFill>
                <a:latin typeface="Bebas Neue" panose="020B0606020202050201" pitchFamily="34" charset="0"/>
              </a:rPr>
              <a:t>sms</a:t>
            </a:r>
            <a:r>
              <a:rPr lang="en-US" sz="2000" dirty="0">
                <a:solidFill>
                  <a:schemeClr val="tx1">
                    <a:lumMod val="50000"/>
                    <a:lumOff val="50000"/>
                  </a:schemeClr>
                </a:solidFill>
                <a:latin typeface="Bebas Neue" panose="020B0606020202050201" pitchFamily="34" charset="0"/>
              </a:rPr>
              <a:t> systems, or even </a:t>
            </a:r>
            <a:r>
              <a:rPr lang="en-US" sz="2000" dirty="0" err="1">
                <a:solidFill>
                  <a:schemeClr val="tx1">
                    <a:lumMod val="50000"/>
                    <a:lumOff val="50000"/>
                  </a:schemeClr>
                </a:solidFill>
                <a:latin typeface="Bebas Neue" panose="020B0606020202050201" pitchFamily="34" charset="0"/>
              </a:rPr>
              <a:t>quickbooks</a:t>
            </a:r>
            <a:r>
              <a:rPr lang="en-US" sz="2000" dirty="0">
                <a:solidFill>
                  <a:schemeClr val="tx1">
                    <a:lumMod val="50000"/>
                    <a:lumOff val="50000"/>
                  </a:schemeClr>
                </a:solidFill>
                <a:latin typeface="Bebas Neue" panose="020B0606020202050201" pitchFamily="34" charset="0"/>
              </a:rPr>
              <a:t>, in the case of a small business fleet.</a:t>
            </a:r>
          </a:p>
          <a:p>
            <a:pPr algn="just"/>
            <a:r>
              <a:rPr lang="en-US" sz="2000" dirty="0">
                <a:solidFill>
                  <a:schemeClr val="tx1">
                    <a:lumMod val="50000"/>
                    <a:lumOff val="50000"/>
                  </a:schemeClr>
                </a:solidFill>
                <a:latin typeface="Bebas Neue" panose="020B0606020202050201" pitchFamily="34" charset="0"/>
              </a:rPr>
              <a:t>Attorneys may also access the fleet’s complete, verified data records as needed to support their case in court.</a:t>
            </a:r>
          </a:p>
        </p:txBody>
      </p:sp>
    </p:spTree>
    <p:extLst>
      <p:ext uri="{BB962C8B-B14F-4D97-AF65-F5344CB8AC3E}">
        <p14:creationId xmlns:p14="http://schemas.microsoft.com/office/powerpoint/2010/main" val="2907228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D1315-A21F-408C-9599-936AA89A1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TRUX REWARDS</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6"/>
            <a:ext cx="5397624" cy="4433844"/>
          </a:xfrm>
        </p:spPr>
        <p:txBody>
          <a:bodyPr/>
          <a:lstStyle/>
          <a:p>
            <a:pPr algn="just"/>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Trux</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is the utility and governance token of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Trux</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are minted whenever a vehicle is registered and a new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nft</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is minted.</a:t>
            </a:r>
          </a:p>
          <a:p>
            <a:pPr algn="just"/>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Trux</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are given as rewards to owners, operators, and servicers who interact with the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blockchain and acts as another incentive to keep a complete, verified record.</a:t>
            </a:r>
          </a:p>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Eventually,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Trux</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can be exchanged for other crypto, cash, or used to purchase collectible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nfts</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on the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exchange (next slide).</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Tree>
    <p:extLst>
      <p:ext uri="{BB962C8B-B14F-4D97-AF65-F5344CB8AC3E}">
        <p14:creationId xmlns:p14="http://schemas.microsoft.com/office/powerpoint/2010/main" val="281814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25E17-449C-4319-9AE5-257193DCC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INTRODUCTION</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6340599" cy="1473692"/>
          </a:xfrm>
        </p:spPr>
        <p:txBody>
          <a:bodyPr/>
          <a:lstStyle/>
          <a:p>
            <a:pPr algn="just"/>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puts the true, complete history of your vehicle on the blockchain, creating a certified, unchangeable record of purchase, operation, maintenance, and repair to keep your business secure.</a:t>
            </a:r>
          </a:p>
        </p:txBody>
      </p:sp>
      <p:sp>
        <p:nvSpPr>
          <p:cNvPr id="10" name="Subtitle 2">
            <a:extLst>
              <a:ext uri="{FF2B5EF4-FFF2-40B4-BE49-F238E27FC236}">
                <a16:creationId xmlns:a16="http://schemas.microsoft.com/office/drawing/2014/main" id="{4E331091-FFDB-4681-9C93-27749715FEB3}"/>
              </a:ext>
            </a:extLst>
          </p:cNvPr>
          <p:cNvSpPr txBox="1">
            <a:spLocks/>
          </p:cNvSpPr>
          <p:nvPr/>
        </p:nvSpPr>
        <p:spPr>
          <a:xfrm>
            <a:off x="698376" y="3578363"/>
            <a:ext cx="4845174" cy="231153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In this presentation, we’ll discuss how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can serve the needs of four very different PEOPLE, and protect the legal interests of the owners and operators who keep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america</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truckin</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a:t>
            </a:r>
          </a:p>
        </p:txBody>
      </p:sp>
    </p:spTree>
    <p:extLst>
      <p:ext uri="{BB962C8B-B14F-4D97-AF65-F5344CB8AC3E}">
        <p14:creationId xmlns:p14="http://schemas.microsoft.com/office/powerpoint/2010/main" val="65658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325309-A4F5-4BC8-8945-2022F8F7F145}"/>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COLLECTIBLE NFTS</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6"/>
            <a:ext cx="5397624" cy="4433844"/>
          </a:xfrm>
        </p:spPr>
        <p:txBody>
          <a:bodyPr/>
          <a:lstStyle/>
          <a:p>
            <a:pPr algn="just"/>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Whether it’s the truck from </a:t>
            </a:r>
            <a:r>
              <a:rPr lang="en-US" sz="2000" i="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mad max fury road </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or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optimus</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prime from </a:t>
            </a:r>
            <a:r>
              <a:rPr lang="en-US" sz="2000" i="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the transformers</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that first ignited your love of trucks,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fleetcoin’s</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unique collection of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nfts</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based on the most iconic fictional vehicles of all time is sure to have one – or several – trucks that you can call your own.</a:t>
            </a:r>
          </a:p>
          <a:p>
            <a:pPr algn="just"/>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Buy them, sell them, or trade them – the choice is yours, and it’s all managed with the power of Ethereum smart contracts.</a:t>
            </a:r>
          </a:p>
          <a:p>
            <a:pPr algn="just"/>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These collectible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nfts</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can be obtained from air drops as a reward for creating log events, or through initial sales/auctions.</a:t>
            </a:r>
          </a:p>
          <a:p>
            <a:pPr algn="just"/>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NOTE: captain chaos’ </a:t>
            </a:r>
            <a:r>
              <a:rPr lang="en-US" sz="2000" i="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cannonball run</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transcon</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t>
            </a:r>
            <a:r>
              <a:rPr lang="en-US" sz="2000"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medi</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-vac ambulance is </a:t>
            </a:r>
            <a:r>
              <a:rPr lang="en-US" sz="2000" i="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not</a:t>
            </a:r>
            <a:r>
              <a:rPr lang="en-US" sz="2000"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for sale!</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pic>
        <p:nvPicPr>
          <p:cNvPr id="5" name="Picture 4">
            <a:extLst>
              <a:ext uri="{FF2B5EF4-FFF2-40B4-BE49-F238E27FC236}">
                <a16:creationId xmlns:a16="http://schemas.microsoft.com/office/drawing/2014/main" id="{558379C6-BA29-463E-9A9F-B7902B71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576" y="616336"/>
            <a:ext cx="3657600" cy="2058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D17B1826-1821-43A5-92E7-6E56BDD9F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451" y="2390087"/>
            <a:ext cx="3655142" cy="2054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E64B1AB-35FF-47E4-ABAA-318F0CDAD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024" y="4183093"/>
            <a:ext cx="3657600" cy="2056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050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A634F-6E94-4969-B1E5-1938354F2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926"/>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MEET RODNEY</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6"/>
            <a:ext cx="4464173" cy="4435717"/>
          </a:xfrm>
        </p:spPr>
        <p:txBody>
          <a:bodyPr/>
          <a:lstStyle/>
          <a:p>
            <a:pPr algn="just"/>
            <a:r>
              <a:rPr lang="en-US" dirty="0">
                <a:solidFill>
                  <a:schemeClr val="bg2">
                    <a:lumMod val="50000"/>
                  </a:schemeClr>
                </a:solidFill>
                <a:latin typeface="Bebas Neue" panose="020B0606020202050201" pitchFamily="34" charset="0"/>
              </a:rPr>
              <a:t>RODNEY USED TO DRIVE A TRUCK, HIMSELF. BUT RODNEY WAS SMARTER THAN MOST. HE WORKED HARD, SAVED money, AND NOW OWNS A FLEET OF TRUCKS.</a:t>
            </a:r>
          </a:p>
          <a:p>
            <a:pPr algn="just"/>
            <a:r>
              <a:rPr lang="en-US" dirty="0">
                <a:solidFill>
                  <a:schemeClr val="bg2">
                    <a:lumMod val="50000"/>
                  </a:schemeClr>
                </a:solidFill>
                <a:latin typeface="Bebas Neue" panose="020B0606020202050201" pitchFamily="34" charset="0"/>
              </a:rPr>
              <a:t>Instead of worrying about money these days, Rodney loses sleep over his drivers staying compliant, keeping his trucks in tip-top shape, and keeping them on the road as much as possible.</a:t>
            </a:r>
          </a:p>
        </p:txBody>
      </p:sp>
    </p:spTree>
    <p:extLst>
      <p:ext uri="{BB962C8B-B14F-4D97-AF65-F5344CB8AC3E}">
        <p14:creationId xmlns:p14="http://schemas.microsoft.com/office/powerpoint/2010/main" val="339874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63E223-24F7-4096-9B1F-203886B62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FOR RODNEY</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5"/>
            <a:ext cx="4826124" cy="1823079"/>
          </a:xfrm>
        </p:spPr>
        <p:txBody>
          <a:bodyPr/>
          <a:lstStyle/>
          <a:p>
            <a:pPr algn="just"/>
            <a:r>
              <a:rPr lang="en-US" dirty="0">
                <a:solidFill>
                  <a:schemeClr val="accent2">
                    <a:lumMod val="50000"/>
                  </a:schemeClr>
                </a:solidFill>
                <a:latin typeface="Bebas Neue" panose="020B0606020202050201" pitchFamily="34" charset="0"/>
              </a:rPr>
              <a:t>GOALS</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Rodney wants to make sure his drivers are staying compliant, taking their brakes when they’re supposed to and staying fresh – and safe! – on the road.</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Rodney wants to stay on top of his fleet’s maintenance needs, minimizing downtime and maximizing time on the road – and on the clock!</a:t>
            </a:r>
          </a:p>
        </p:txBody>
      </p:sp>
      <p:sp>
        <p:nvSpPr>
          <p:cNvPr id="10" name="Subtitle 2">
            <a:extLst>
              <a:ext uri="{FF2B5EF4-FFF2-40B4-BE49-F238E27FC236}">
                <a16:creationId xmlns:a16="http://schemas.microsoft.com/office/drawing/2014/main" id="{0202DD25-BDD0-41BD-A7A2-FAF74D05A413}"/>
              </a:ext>
            </a:extLst>
          </p:cNvPr>
          <p:cNvSpPr txBox="1">
            <a:spLocks/>
          </p:cNvSpPr>
          <p:nvPr/>
        </p:nvSpPr>
        <p:spPr>
          <a:xfrm>
            <a:off x="698376"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err="1">
                <a:solidFill>
                  <a:schemeClr val="accent2">
                    <a:lumMod val="50000"/>
                  </a:schemeClr>
                </a:solidFill>
                <a:latin typeface="Bebas Neue" panose="020B0606020202050201" pitchFamily="34" charset="0"/>
              </a:rPr>
              <a:t>rodney</a:t>
            </a:r>
            <a:r>
              <a:rPr lang="en-US" dirty="0">
                <a:solidFill>
                  <a:schemeClr val="accent2">
                    <a:lumMod val="50000"/>
                  </a:schemeClr>
                </a:solidFill>
                <a:latin typeface="Bebas Neue" panose="020B0606020202050201" pitchFamily="34" charset="0"/>
              </a:rPr>
              <a:t> worries about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Rodney worries about his drivers changing their log books after the fact. Maybe they mean well are trying to help out, but they’re doing more harm than good by falsifying records, and that could get Rodney’s company in hot water later.</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When a truck is down for service, it’s not making money. Rodney can plan for regular maintenance, but if something slips through the cracks it can cause big headaches down the road. </a:t>
            </a:r>
          </a:p>
        </p:txBody>
      </p:sp>
      <p:sp>
        <p:nvSpPr>
          <p:cNvPr id="11" name="Subtitle 2">
            <a:extLst>
              <a:ext uri="{FF2B5EF4-FFF2-40B4-BE49-F238E27FC236}">
                <a16:creationId xmlns:a16="http://schemas.microsoft.com/office/drawing/2014/main" id="{02D55EF6-BE99-45AC-BAE2-C86CBF63ABD9}"/>
              </a:ext>
            </a:extLst>
          </p:cNvPr>
          <p:cNvSpPr txBox="1">
            <a:spLocks/>
          </p:cNvSpPr>
          <p:nvPr/>
        </p:nvSpPr>
        <p:spPr>
          <a:xfrm>
            <a:off x="6096000" y="1805946"/>
            <a:ext cx="4826124" cy="18230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GOALS MET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creates a complete log of operator trips, with a digital timestamp that can’t be altered or entered incorrectly.</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a:t>
            </a:r>
            <a:r>
              <a:rPr lang="en-US" sz="1200" dirty="0" err="1">
                <a:solidFill>
                  <a:schemeClr val="tx1">
                    <a:lumMod val="50000"/>
                    <a:lumOff val="50000"/>
                  </a:schemeClr>
                </a:solidFill>
                <a:latin typeface="Bebas Neue" panose="020B0606020202050201" pitchFamily="34" charset="0"/>
              </a:rPr>
              <a:t>rodney</a:t>
            </a:r>
            <a:r>
              <a:rPr lang="en-US" sz="1200" dirty="0">
                <a:solidFill>
                  <a:schemeClr val="tx1">
                    <a:lumMod val="50000"/>
                    <a:lumOff val="50000"/>
                  </a:schemeClr>
                </a:solidFill>
                <a:latin typeface="Bebas Neue" panose="020B0606020202050201" pitchFamily="34" charset="0"/>
              </a:rPr>
              <a:t> will be able to quickly and easily monitor his fleet’s use, recommended service dates, and more – making scheduling “downtime” much easier and avoiding </a:t>
            </a:r>
            <a:r>
              <a:rPr lang="en-US" sz="1200" dirty="0" err="1">
                <a:solidFill>
                  <a:schemeClr val="tx1">
                    <a:lumMod val="50000"/>
                    <a:lumOff val="50000"/>
                  </a:schemeClr>
                </a:solidFill>
                <a:latin typeface="Bebas Neue" panose="020B0606020202050201" pitchFamily="34" charset="0"/>
              </a:rPr>
              <a:t>suprises</a:t>
            </a:r>
            <a:r>
              <a:rPr lang="en-US" sz="1200" dirty="0">
                <a:solidFill>
                  <a:schemeClr val="tx1">
                    <a:lumMod val="50000"/>
                    <a:lumOff val="50000"/>
                  </a:schemeClr>
                </a:solidFill>
                <a:latin typeface="Bebas Neue" panose="020B0606020202050201" pitchFamily="34" charset="0"/>
              </a:rPr>
              <a:t>.</a:t>
            </a:r>
          </a:p>
        </p:txBody>
      </p:sp>
      <p:sp>
        <p:nvSpPr>
          <p:cNvPr id="12" name="Subtitle 2">
            <a:extLst>
              <a:ext uri="{FF2B5EF4-FFF2-40B4-BE49-F238E27FC236}">
                <a16:creationId xmlns:a16="http://schemas.microsoft.com/office/drawing/2014/main" id="{D73FCFD4-F15E-4E6F-B927-E80A5B7E5673}"/>
              </a:ext>
            </a:extLst>
          </p:cNvPr>
          <p:cNvSpPr txBox="1">
            <a:spLocks/>
          </p:cNvSpPr>
          <p:nvPr/>
        </p:nvSpPr>
        <p:spPr>
          <a:xfrm>
            <a:off x="6096000"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err="1">
                <a:solidFill>
                  <a:schemeClr val="accent6">
                    <a:lumMod val="75000"/>
                  </a:schemeClr>
                </a:solidFill>
                <a:latin typeface="Bebas Neue" panose="020B0606020202050201" pitchFamily="34" charset="0"/>
              </a:rPr>
              <a:t>rodney</a:t>
            </a:r>
            <a:r>
              <a:rPr lang="en-US" dirty="0">
                <a:solidFill>
                  <a:schemeClr val="accent6">
                    <a:lumMod val="75000"/>
                  </a:schemeClr>
                </a:solidFill>
                <a:latin typeface="Bebas Neue" panose="020B0606020202050201" pitchFamily="34" charset="0"/>
              </a:rPr>
              <a:t> feels good about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uses blockchain technology to ensure that each entry is permanent and unchangeable. If Rodney’s company were ever to be accused of falsifying records, he’d have hundreds of validators defending his drivers’ log.</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When an operator reports an issue or declines liability,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triggers a message to Rodney right away, alerting him that there might be an issue with his equipment. If they catch it early, it will be cheaper (and quicker!) to fix.</a:t>
            </a:r>
          </a:p>
        </p:txBody>
      </p:sp>
    </p:spTree>
    <p:extLst>
      <p:ext uri="{BB962C8B-B14F-4D97-AF65-F5344CB8AC3E}">
        <p14:creationId xmlns:p14="http://schemas.microsoft.com/office/powerpoint/2010/main" val="237161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A507C-06D0-4088-AA6A-946F67EA2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MEET TOM</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6"/>
            <a:ext cx="5397623" cy="4656998"/>
          </a:xfrm>
        </p:spPr>
        <p:txBody>
          <a:bodyPr/>
          <a:lstStyle/>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Tom loves his family, even if he’s always been a bit of a “black sheep”. He loves his job, too, and takes pride in being an “old </a:t>
            </a:r>
            <a:r>
              <a:rPr lang="en-US" dirty="0" err="1">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skool</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trucker” who takes his job seriously. What’s more, tom is </a:t>
            </a:r>
            <a:r>
              <a:rPr lang="en-US" i="1"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good</a:t>
            </a:r>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 at his job. if tom tells you a delivery will be there by 3:00pm, you can set your watch by it.</a:t>
            </a:r>
          </a:p>
          <a:p>
            <a:pPr algn="just"/>
            <a:r>
              <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rPr>
              <a:t>Even so, tom’s getting older, and he’s starting to worry about his health from those long hours spent in the cab. He doesn’t know what he’d do if he lost his job and his insurance.</a:t>
            </a:r>
          </a:p>
        </p:txBody>
      </p:sp>
      <p:sp>
        <p:nvSpPr>
          <p:cNvPr id="8" name="Subtitle 2">
            <a:extLst>
              <a:ext uri="{FF2B5EF4-FFF2-40B4-BE49-F238E27FC236}">
                <a16:creationId xmlns:a16="http://schemas.microsoft.com/office/drawing/2014/main" id="{52E8CF53-033E-4DDE-BFDF-977559996B23}"/>
              </a:ext>
            </a:extLst>
          </p:cNvPr>
          <p:cNvSpPr txBox="1">
            <a:spLocks/>
          </p:cNvSpPr>
          <p:nvPr/>
        </p:nvSpPr>
        <p:spPr>
          <a:xfrm>
            <a:off x="698376" y="3578363"/>
            <a:ext cx="5959876" cy="288458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accent2">
                  <a:lumMod val="20000"/>
                  <a:lumOff val="80000"/>
                </a:schemeClr>
              </a:solidFill>
              <a:effectLst>
                <a:outerShdw blurRad="38100" dist="38100" dir="2700000" algn="tl">
                  <a:srgbClr val="000000">
                    <a:alpha val="43137"/>
                  </a:srgbClr>
                </a:outerShdw>
              </a:effectLst>
              <a:latin typeface="Bebas Neue" panose="020B0606020202050201" pitchFamily="34" charset="0"/>
            </a:endParaRPr>
          </a:p>
        </p:txBody>
      </p:sp>
    </p:spTree>
    <p:extLst>
      <p:ext uri="{BB962C8B-B14F-4D97-AF65-F5344CB8AC3E}">
        <p14:creationId xmlns:p14="http://schemas.microsoft.com/office/powerpoint/2010/main" val="578485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63E223-24F7-4096-9B1F-203886B62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FOR TOM</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5"/>
            <a:ext cx="4826124" cy="1823079"/>
          </a:xfrm>
        </p:spPr>
        <p:txBody>
          <a:bodyPr/>
          <a:lstStyle/>
          <a:p>
            <a:pPr algn="just"/>
            <a:r>
              <a:rPr lang="en-US" dirty="0">
                <a:solidFill>
                  <a:schemeClr val="accent2">
                    <a:lumMod val="50000"/>
                  </a:schemeClr>
                </a:solidFill>
                <a:latin typeface="Bebas Neue" panose="020B0606020202050201" pitchFamily="34" charset="0"/>
              </a:rPr>
              <a:t>GOALS</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Tom wants to Keep a complete log of his trips so he can show that he’s still up for the job and ensure that he maintain compliance</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Tom wants to stay employed (and on the company insurance) until he decides it’s time for him to move on, and not before.</a:t>
            </a:r>
          </a:p>
        </p:txBody>
      </p:sp>
      <p:sp>
        <p:nvSpPr>
          <p:cNvPr id="10" name="Subtitle 2">
            <a:extLst>
              <a:ext uri="{FF2B5EF4-FFF2-40B4-BE49-F238E27FC236}">
                <a16:creationId xmlns:a16="http://schemas.microsoft.com/office/drawing/2014/main" id="{0202DD25-BDD0-41BD-A7A2-FAF74D05A413}"/>
              </a:ext>
            </a:extLst>
          </p:cNvPr>
          <p:cNvSpPr txBox="1">
            <a:spLocks/>
          </p:cNvSpPr>
          <p:nvPr/>
        </p:nvSpPr>
        <p:spPr>
          <a:xfrm>
            <a:off x="698376"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2">
                    <a:lumMod val="50000"/>
                  </a:schemeClr>
                </a:solidFill>
                <a:latin typeface="Bebas Neue" panose="020B0606020202050201" pitchFamily="34" charset="0"/>
              </a:rPr>
              <a:t>Tom worries about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Tom is happy to call himself an “old </a:t>
            </a:r>
            <a:r>
              <a:rPr lang="en-US" sz="1200" dirty="0" err="1">
                <a:solidFill>
                  <a:schemeClr val="tx1">
                    <a:lumMod val="50000"/>
                    <a:lumOff val="50000"/>
                  </a:schemeClr>
                </a:solidFill>
                <a:latin typeface="Bebas Neue" panose="020B0606020202050201" pitchFamily="34" charset="0"/>
              </a:rPr>
              <a:t>skool</a:t>
            </a:r>
            <a:r>
              <a:rPr lang="en-US" sz="1200" dirty="0">
                <a:solidFill>
                  <a:schemeClr val="tx1">
                    <a:lumMod val="50000"/>
                    <a:lumOff val="50000"/>
                  </a:schemeClr>
                </a:solidFill>
                <a:latin typeface="Bebas Neue" panose="020B0606020202050201" pitchFamily="34" charset="0"/>
              </a:rPr>
              <a:t> trucker”, but worried about the company using hand written log books that just get handed in to dispatch when he rolls into h.q.. what would happen if one of those cards got thrown away entered into the system incorrectly?</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Tom takes pride in his job, but these young guys? He’s not so sure about them. Come to think of it, he’s not too sure about his managers, either. He thinks they’re “bean counters” who cut corners. How can he make sure he doesn’t have to hit the road in a truck with bald tires or a bad taillight and risk getting in trouble?</a:t>
            </a:r>
          </a:p>
        </p:txBody>
      </p:sp>
      <p:sp>
        <p:nvSpPr>
          <p:cNvPr id="11" name="Subtitle 2">
            <a:extLst>
              <a:ext uri="{FF2B5EF4-FFF2-40B4-BE49-F238E27FC236}">
                <a16:creationId xmlns:a16="http://schemas.microsoft.com/office/drawing/2014/main" id="{02D55EF6-BE99-45AC-BAE2-C86CBF63ABD9}"/>
              </a:ext>
            </a:extLst>
          </p:cNvPr>
          <p:cNvSpPr txBox="1">
            <a:spLocks/>
          </p:cNvSpPr>
          <p:nvPr/>
        </p:nvSpPr>
        <p:spPr>
          <a:xfrm>
            <a:off x="6096000" y="1805946"/>
            <a:ext cx="4826124" cy="18230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GOALS MET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creates a complete log of operator trips, with a digital timestamp that can’t be altered or entered incorrectly.</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tom’s excellent work record will be “etched in stone”, and validated by hundreds of validators.</a:t>
            </a:r>
          </a:p>
        </p:txBody>
      </p:sp>
      <p:sp>
        <p:nvSpPr>
          <p:cNvPr id="12" name="Subtitle 2">
            <a:extLst>
              <a:ext uri="{FF2B5EF4-FFF2-40B4-BE49-F238E27FC236}">
                <a16:creationId xmlns:a16="http://schemas.microsoft.com/office/drawing/2014/main" id="{D73FCFD4-F15E-4E6F-B927-E80A5B7E5673}"/>
              </a:ext>
            </a:extLst>
          </p:cNvPr>
          <p:cNvSpPr txBox="1">
            <a:spLocks/>
          </p:cNvSpPr>
          <p:nvPr/>
        </p:nvSpPr>
        <p:spPr>
          <a:xfrm>
            <a:off x="6096000"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Tom feels good about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there are no hand-written cards to lose and no one else to leave responsible for tom’s miles and hours. Tom believes, “if you want something done right, do it yourself,” and </a:t>
            </a:r>
            <a:r>
              <a:rPr lang="en-US" sz="1200" dirty="0" err="1">
                <a:solidFill>
                  <a:schemeClr val="tx1">
                    <a:lumMod val="50000"/>
                    <a:lumOff val="50000"/>
                  </a:schemeClr>
                </a:solidFill>
                <a:latin typeface="Bebas Neue" panose="020B0606020202050201" pitchFamily="34" charset="0"/>
              </a:rPr>
              <a:t>fleetcoin’s</a:t>
            </a:r>
            <a:r>
              <a:rPr lang="en-US" sz="1200" dirty="0">
                <a:solidFill>
                  <a:schemeClr val="tx1">
                    <a:lumMod val="50000"/>
                    <a:lumOff val="50000"/>
                  </a:schemeClr>
                </a:solidFill>
                <a:latin typeface="Bebas Neue" panose="020B0606020202050201" pitchFamily="34" charset="0"/>
              </a:rPr>
              <a:t> easy to use front-end makes “doing it yourself” a breeze for guys like tom.</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has a built-in “assumption of liability” contract that will enable tom to reject a truck that doesn’t meet safety standards. When that happens, a permanent record of his objection is created and the problem will have to be resolved, or liability assumed buy someone else, before tom hits the road.</a:t>
            </a:r>
          </a:p>
        </p:txBody>
      </p:sp>
    </p:spTree>
    <p:extLst>
      <p:ext uri="{BB962C8B-B14F-4D97-AF65-F5344CB8AC3E}">
        <p14:creationId xmlns:p14="http://schemas.microsoft.com/office/powerpoint/2010/main" val="219101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AAB1E5-9C77-4A5C-935E-296EBF0EE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MEET MARC</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7" y="1805946"/>
            <a:ext cx="4311773" cy="4435717"/>
          </a:xfrm>
        </p:spPr>
        <p:txBody>
          <a:bodyPr/>
          <a:lstStyle/>
          <a:p>
            <a:pPr algn="just"/>
            <a:r>
              <a:rPr lang="en-US" dirty="0">
                <a:solidFill>
                  <a:schemeClr val="bg2">
                    <a:lumMod val="50000"/>
                  </a:schemeClr>
                </a:solidFill>
                <a:latin typeface="Bebas Neue" panose="020B0606020202050201" pitchFamily="34" charset="0"/>
              </a:rPr>
              <a:t>Marc has an important job, and he knows it. He keeps America’s truckers on the road, and keeps the economy humming along.</a:t>
            </a:r>
          </a:p>
          <a:p>
            <a:pPr algn="just"/>
            <a:r>
              <a:rPr lang="en-US" dirty="0">
                <a:solidFill>
                  <a:schemeClr val="bg2">
                    <a:lumMod val="50000"/>
                  </a:schemeClr>
                </a:solidFill>
                <a:latin typeface="Bebas Neue" panose="020B0606020202050201" pitchFamily="34" charset="0"/>
              </a:rPr>
              <a:t>After nearly thirty years in the business, Marc operates under the motto of “</a:t>
            </a:r>
            <a:r>
              <a:rPr lang="en-US" dirty="0" err="1">
                <a:solidFill>
                  <a:schemeClr val="bg2">
                    <a:lumMod val="50000"/>
                  </a:schemeClr>
                </a:solidFill>
                <a:latin typeface="Bebas Neue" panose="020B0606020202050201" pitchFamily="34" charset="0"/>
              </a:rPr>
              <a:t>cya</a:t>
            </a:r>
            <a:r>
              <a:rPr lang="en-US" dirty="0">
                <a:solidFill>
                  <a:schemeClr val="bg2">
                    <a:lumMod val="50000"/>
                  </a:schemeClr>
                </a:solidFill>
                <a:latin typeface="Bebas Neue" panose="020B0606020202050201" pitchFamily="34" charset="0"/>
              </a:rPr>
              <a:t>”, and performs a thorough inspection on every truck that rolls into his shop.</a:t>
            </a:r>
          </a:p>
        </p:txBody>
      </p:sp>
    </p:spTree>
    <p:extLst>
      <p:ext uri="{BB962C8B-B14F-4D97-AF65-F5344CB8AC3E}">
        <p14:creationId xmlns:p14="http://schemas.microsoft.com/office/powerpoint/2010/main" val="192565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63E223-24F7-4096-9B1F-203886B62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AE43127C-BF32-463F-A892-F8B3DADDAD7D}"/>
              </a:ext>
            </a:extLst>
          </p:cNvPr>
          <p:cNvSpPr>
            <a:spLocks noGrp="1"/>
          </p:cNvSpPr>
          <p:nvPr>
            <p:ph type="ctrTitle"/>
          </p:nvPr>
        </p:nvSpPr>
        <p:spPr>
          <a:xfrm>
            <a:off x="698376" y="616337"/>
            <a:ext cx="9144000" cy="573272"/>
          </a:xfrm>
        </p:spPr>
        <p:txBody>
          <a:bodyPr/>
          <a:lstStyle/>
          <a:p>
            <a:pPr algn="l"/>
            <a:r>
              <a:rPr lang="en-US" sz="3600" dirty="0">
                <a:solidFill>
                  <a:schemeClr val="accent2">
                    <a:lumMod val="60000"/>
                    <a:lumOff val="40000"/>
                  </a:schemeClr>
                </a:solidFill>
                <a:effectLst>
                  <a:outerShdw blurRad="38100" dist="38100" dir="2700000" algn="tl">
                    <a:srgbClr val="000000">
                      <a:alpha val="43137"/>
                    </a:srgbClr>
                  </a:outerShdw>
                </a:effectLst>
                <a:latin typeface="Impact" panose="020B0806030902050204" pitchFamily="34" charset="0"/>
              </a:rPr>
              <a:t>FLEETCOIN | FOR MARC</a:t>
            </a:r>
          </a:p>
        </p:txBody>
      </p:sp>
      <p:sp>
        <p:nvSpPr>
          <p:cNvPr id="7" name="Subtitle 2">
            <a:extLst>
              <a:ext uri="{FF2B5EF4-FFF2-40B4-BE49-F238E27FC236}">
                <a16:creationId xmlns:a16="http://schemas.microsoft.com/office/drawing/2014/main" id="{50B034D4-C65B-48A4-B137-DE2F913B30BD}"/>
              </a:ext>
            </a:extLst>
          </p:cNvPr>
          <p:cNvSpPr>
            <a:spLocks noGrp="1"/>
          </p:cNvSpPr>
          <p:nvPr>
            <p:ph type="subTitle" idx="1"/>
          </p:nvPr>
        </p:nvSpPr>
        <p:spPr>
          <a:xfrm>
            <a:off x="698376" y="1805945"/>
            <a:ext cx="4826124" cy="1823079"/>
          </a:xfrm>
        </p:spPr>
        <p:txBody>
          <a:bodyPr/>
          <a:lstStyle/>
          <a:p>
            <a:pPr algn="just"/>
            <a:r>
              <a:rPr lang="en-US" dirty="0">
                <a:solidFill>
                  <a:schemeClr val="accent2">
                    <a:lumMod val="50000"/>
                  </a:schemeClr>
                </a:solidFill>
                <a:latin typeface="Bebas Neue" panose="020B0606020202050201" pitchFamily="34" charset="0"/>
              </a:rPr>
              <a:t>GOALS</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marc wants a permanent record of all his service recommendations, so that no one can say he “missed something”.</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Marc does a full safety inspection on every truck that rolls into his shop, and wants to make sure there’s a record of that inspection, even if the owner doesn’t follow his recommendations.</a:t>
            </a:r>
          </a:p>
        </p:txBody>
      </p:sp>
      <p:sp>
        <p:nvSpPr>
          <p:cNvPr id="10" name="Subtitle 2">
            <a:extLst>
              <a:ext uri="{FF2B5EF4-FFF2-40B4-BE49-F238E27FC236}">
                <a16:creationId xmlns:a16="http://schemas.microsoft.com/office/drawing/2014/main" id="{0202DD25-BDD0-41BD-A7A2-FAF74D05A413}"/>
              </a:ext>
            </a:extLst>
          </p:cNvPr>
          <p:cNvSpPr txBox="1">
            <a:spLocks/>
          </p:cNvSpPr>
          <p:nvPr/>
        </p:nvSpPr>
        <p:spPr>
          <a:xfrm>
            <a:off x="698376"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2">
                    <a:lumMod val="50000"/>
                  </a:schemeClr>
                </a:solidFill>
                <a:latin typeface="Bebas Neue" panose="020B0606020202050201" pitchFamily="34" charset="0"/>
              </a:rPr>
              <a:t>marc worries about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marc worries about everything. He worries about opening himself up to liability, sure, but he also genuinely worries about the safety and well-being of his customers. If they go to another shop (which is bound to happen with over-the-road truck fleets), marc wants to be sure his customers have everything they need to ensure that they can get back on the road quickly and safely.</a:t>
            </a:r>
          </a:p>
        </p:txBody>
      </p:sp>
      <p:sp>
        <p:nvSpPr>
          <p:cNvPr id="11" name="Subtitle 2">
            <a:extLst>
              <a:ext uri="{FF2B5EF4-FFF2-40B4-BE49-F238E27FC236}">
                <a16:creationId xmlns:a16="http://schemas.microsoft.com/office/drawing/2014/main" id="{02D55EF6-BE99-45AC-BAE2-C86CBF63ABD9}"/>
              </a:ext>
            </a:extLst>
          </p:cNvPr>
          <p:cNvSpPr txBox="1">
            <a:spLocks/>
          </p:cNvSpPr>
          <p:nvPr/>
        </p:nvSpPr>
        <p:spPr>
          <a:xfrm>
            <a:off x="6096000" y="1805946"/>
            <a:ext cx="4826124" cy="1823078"/>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GOALS MET</a:t>
            </a:r>
          </a:p>
          <a:p>
            <a:pPr marL="171450" indent="-171450" algn="just">
              <a:buFont typeface="Arial" panose="020B0604020202020204" pitchFamily="34" charset="0"/>
              <a:buChar char="•"/>
            </a:pP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creates a complete log of service visits, and allows service technicians to record their notes into the blockchain.</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tom’s excellent work record will be “etched in stone”, and validated by hundreds of validators.</a:t>
            </a:r>
          </a:p>
        </p:txBody>
      </p:sp>
      <p:sp>
        <p:nvSpPr>
          <p:cNvPr id="12" name="Subtitle 2">
            <a:extLst>
              <a:ext uri="{FF2B5EF4-FFF2-40B4-BE49-F238E27FC236}">
                <a16:creationId xmlns:a16="http://schemas.microsoft.com/office/drawing/2014/main" id="{D73FCFD4-F15E-4E6F-B927-E80A5B7E5673}"/>
              </a:ext>
            </a:extLst>
          </p:cNvPr>
          <p:cNvSpPr txBox="1">
            <a:spLocks/>
          </p:cNvSpPr>
          <p:nvPr/>
        </p:nvSpPr>
        <p:spPr>
          <a:xfrm>
            <a:off x="6096000" y="3629024"/>
            <a:ext cx="4826124" cy="21717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accent6">
                    <a:lumMod val="75000"/>
                  </a:schemeClr>
                </a:solidFill>
                <a:latin typeface="Bebas Neue" panose="020B0606020202050201" pitchFamily="34" charset="0"/>
              </a:rPr>
              <a:t>MARC feels good about</a:t>
            </a:r>
          </a:p>
          <a:p>
            <a:pPr marL="171450" indent="-171450" algn="just">
              <a:buFont typeface="Arial" panose="020B0604020202020204" pitchFamily="34" charset="0"/>
              <a:buChar char="•"/>
            </a:pPr>
            <a:r>
              <a:rPr lang="en-US" sz="1200" dirty="0">
                <a:solidFill>
                  <a:schemeClr val="tx1">
                    <a:lumMod val="50000"/>
                    <a:lumOff val="50000"/>
                  </a:schemeClr>
                </a:solidFill>
                <a:latin typeface="Bebas Neue" panose="020B0606020202050201" pitchFamily="34" charset="0"/>
              </a:rPr>
              <a:t>With </a:t>
            </a:r>
            <a:r>
              <a:rPr lang="en-US" sz="1200" dirty="0" err="1">
                <a:solidFill>
                  <a:schemeClr val="tx1">
                    <a:lumMod val="50000"/>
                    <a:lumOff val="50000"/>
                  </a:schemeClr>
                </a:solidFill>
                <a:latin typeface="Bebas Neue" panose="020B0606020202050201" pitchFamily="34" charset="0"/>
              </a:rPr>
              <a:t>fleetcoin</a:t>
            </a:r>
            <a:r>
              <a:rPr lang="en-US" sz="1200" dirty="0">
                <a:solidFill>
                  <a:schemeClr val="tx1">
                    <a:lumMod val="50000"/>
                    <a:lumOff val="50000"/>
                  </a:schemeClr>
                </a:solidFill>
                <a:latin typeface="Bebas Neue" panose="020B0606020202050201" pitchFamily="34" charset="0"/>
              </a:rPr>
              <a:t>, all of a vehicle’s service history is stored on the blockchain, making it easy for owners, fleet managers, and other technicians to access those records, no matter where they are.</a:t>
            </a:r>
          </a:p>
        </p:txBody>
      </p:sp>
    </p:spTree>
    <p:extLst>
      <p:ext uri="{BB962C8B-B14F-4D97-AF65-F5344CB8AC3E}">
        <p14:creationId xmlns:p14="http://schemas.microsoft.com/office/powerpoint/2010/main" val="4136346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5419</TotalTime>
  <Words>3228</Words>
  <Application>Microsoft Office PowerPoint</Application>
  <PresentationFormat>Widescreen</PresentationFormat>
  <Paragraphs>261</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Bebas Neue</vt:lpstr>
      <vt:lpstr>Calibri</vt:lpstr>
      <vt:lpstr>Calibri Light</vt:lpstr>
      <vt:lpstr>Impact</vt:lpstr>
      <vt:lpstr>Office Theme</vt:lpstr>
      <vt:lpstr>FLEETCOIN</vt:lpstr>
      <vt:lpstr>FLEETCOIN | OUTLINE</vt:lpstr>
      <vt:lpstr>FLEETCOIN | INTRODUCTION</vt:lpstr>
      <vt:lpstr>FLEETCOIN | MEET RODNEY</vt:lpstr>
      <vt:lpstr>FLEETCOIN | FOR RODNEY</vt:lpstr>
      <vt:lpstr>FLEETCOIN | MEET TOM</vt:lpstr>
      <vt:lpstr>FLEETCOIN | FOR TOM</vt:lpstr>
      <vt:lpstr>FLEETCOIN | MEET MARC</vt:lpstr>
      <vt:lpstr>FLEETCOIN | FOR MARC</vt:lpstr>
      <vt:lpstr>FLEETCOIN | MEET JULIE</vt:lpstr>
      <vt:lpstr>FLEETCOIN | FOR JULIE</vt:lpstr>
      <vt:lpstr>FLEETCOIN | HOW IT WORKS</vt:lpstr>
      <vt:lpstr>FLEETCOIN | CHAIN OF CUSTODY</vt:lpstr>
      <vt:lpstr>FLEETCOIN | THE LOGIC (1:3)</vt:lpstr>
      <vt:lpstr>FLEETCOIN | THE LOGIC (2:3)</vt:lpstr>
      <vt:lpstr>FLEETCOIN | THE LOGIC (3:3)</vt:lpstr>
      <vt:lpstr>FLEETCOIN | MINIMUM VIABLE PRODUCT (MVP)</vt:lpstr>
      <vt:lpstr>FLEETCOIN | MVP VIEW VEH. RECORDS</vt:lpstr>
      <vt:lpstr>FLEETCOIN | MVP LOGBOOK + SVC. ENTRY</vt:lpstr>
      <vt:lpstr> </vt:lpstr>
      <vt:lpstr>FLEETCOIN | MVP LOGBOOK + SVC. ENTRY</vt:lpstr>
      <vt:lpstr>FLEETCOIN | IN PRACTICE (1:7)</vt:lpstr>
      <vt:lpstr>FLEETCOIN | IN PRACTICE (2:7)</vt:lpstr>
      <vt:lpstr>FLEETCOIN | IN PRACTICE (3:7)</vt:lpstr>
      <vt:lpstr>FLEETCOIN | IN PRACTICE (4:7)</vt:lpstr>
      <vt:lpstr>FLEETCOIN | IN PRACTICE (5:7)</vt:lpstr>
      <vt:lpstr>FLEETCOIN | IN PRACTICE (6:7)</vt:lpstr>
      <vt:lpstr>FLEETCOIN | IN PRACTICE (7:7)</vt:lpstr>
      <vt:lpstr>FLEETCOIN | TRUX REWARDS</vt:lpstr>
      <vt:lpstr>FLEETCOIN | COLLECTIBLE NFTS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LEGACYCOIN</dc:title>
  <dc:creator>Jo Borras</dc:creator>
  <cp:lastModifiedBy>Jo Borras</cp:lastModifiedBy>
  <cp:revision>93</cp:revision>
  <dcterms:created xsi:type="dcterms:W3CDTF">2021-08-30T20:49:38Z</dcterms:created>
  <dcterms:modified xsi:type="dcterms:W3CDTF">2021-10-09T14:30:27Z</dcterms:modified>
</cp:coreProperties>
</file>